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89" r:id="rId2"/>
  </p:sldMasterIdLst>
  <p:notesMasterIdLst>
    <p:notesMasterId r:id="rId43"/>
  </p:notesMasterIdLst>
  <p:sldIdLst>
    <p:sldId id="256" r:id="rId3"/>
    <p:sldId id="258" r:id="rId4"/>
    <p:sldId id="262" r:id="rId5"/>
    <p:sldId id="356" r:id="rId6"/>
    <p:sldId id="361" r:id="rId7"/>
    <p:sldId id="360" r:id="rId8"/>
    <p:sldId id="313" r:id="rId9"/>
    <p:sldId id="364" r:id="rId10"/>
    <p:sldId id="324" r:id="rId11"/>
    <p:sldId id="366" r:id="rId12"/>
    <p:sldId id="368" r:id="rId13"/>
    <p:sldId id="365" r:id="rId14"/>
    <p:sldId id="345" r:id="rId15"/>
    <p:sldId id="369" r:id="rId16"/>
    <p:sldId id="382" r:id="rId17"/>
    <p:sldId id="390" r:id="rId18"/>
    <p:sldId id="314" r:id="rId19"/>
    <p:sldId id="348" r:id="rId20"/>
    <p:sldId id="378" r:id="rId21"/>
    <p:sldId id="379" r:id="rId22"/>
    <p:sldId id="349" r:id="rId23"/>
    <p:sldId id="350" r:id="rId24"/>
    <p:sldId id="381" r:id="rId25"/>
    <p:sldId id="351" r:id="rId26"/>
    <p:sldId id="352" r:id="rId27"/>
    <p:sldId id="265" r:id="rId28"/>
    <p:sldId id="353" r:id="rId29"/>
    <p:sldId id="354" r:id="rId30"/>
    <p:sldId id="358" r:id="rId31"/>
    <p:sldId id="371" r:id="rId32"/>
    <p:sldId id="391" r:id="rId33"/>
    <p:sldId id="372" r:id="rId34"/>
    <p:sldId id="373" r:id="rId35"/>
    <p:sldId id="393" r:id="rId36"/>
    <p:sldId id="384" r:id="rId37"/>
    <p:sldId id="392" r:id="rId38"/>
    <p:sldId id="359" r:id="rId39"/>
    <p:sldId id="376" r:id="rId40"/>
    <p:sldId id="377" r:id="rId41"/>
    <p:sldId id="291" r:id="rId42"/>
  </p:sldIdLst>
  <p:sldSz cx="9144000" cy="5143500" type="screen16x9"/>
  <p:notesSz cx="6858000" cy="9144000"/>
  <p:embeddedFontLst>
    <p:embeddedFont>
      <p:font typeface="DFKai-SB" panose="03000509000000000000" pitchFamily="65" charset="-120"/>
      <p:regular r:id="rId44"/>
    </p:embeddedFont>
    <p:embeddedFont>
      <p:font typeface="DFKai-SB" panose="03000509000000000000" pitchFamily="65" charset="-120"/>
      <p:regular r:id="rId44"/>
    </p:embeddedFont>
    <p:embeddedFont>
      <p:font typeface="Albert Sans" panose="02020500000000000000"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Poppins" panose="00000500000000000000" pitchFamily="2"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2D3"/>
    <a:srgbClr val="FFF7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113C89-417C-4114-9BE3-11839AFCF098}">
  <a:tblStyle styleId="{53113C89-417C-4114-9BE3-11839AFCF0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TW">
                <a:latin typeface="標楷體" panose="03000509000000000000" pitchFamily="65" charset="-120"/>
                <a:ea typeface="標楷體" panose="03000509000000000000" pitchFamily="65" charset="-120"/>
              </a:rPr>
              <a:t>(3)</a:t>
            </a:r>
            <a:r>
              <a:rPr lang="zh-TW" altLang="en-US">
                <a:latin typeface="標楷體" panose="03000509000000000000" pitchFamily="65" charset="-120"/>
                <a:ea typeface="標楷體" panose="03000509000000000000" pitchFamily="65" charset="-120"/>
              </a:rPr>
              <a:t>動態標籤分配策略</a:t>
            </a:r>
            <a:r>
              <a:rPr lang="en-US" altLang="zh-TW">
                <a:latin typeface="標楷體" panose="03000509000000000000" pitchFamily="65" charset="-120"/>
                <a:ea typeface="標楷體" panose="03000509000000000000" pitchFamily="65" charset="-120"/>
              </a:rPr>
              <a:t>:</a:t>
            </a:r>
            <a:endParaRPr lang="zh-TW" altLang="en-US">
              <a:latin typeface="標楷體" panose="03000509000000000000" pitchFamily="65" charset="-120"/>
              <a:ea typeface="標楷體" panose="03000509000000000000" pitchFamily="65" charset="-120"/>
            </a:endParaRPr>
          </a:p>
          <a:p>
            <a:pPr marL="0" lvl="0" indent="0" rtl="0">
              <a:spcBef>
                <a:spcPts val="0"/>
              </a:spcBef>
              <a:spcAft>
                <a:spcPts val="0"/>
              </a:spcAft>
              <a:buNone/>
            </a:pPr>
            <a:r>
              <a:rPr lang="en-US" altLang="zh-TW">
                <a:latin typeface="標楷體" panose="03000509000000000000" pitchFamily="65" charset="-120"/>
                <a:ea typeface="標楷體" panose="03000509000000000000" pitchFamily="65" charset="-120"/>
              </a:rPr>
              <a:t>Labeling </a:t>
            </a:r>
            <a:r>
              <a:rPr lang="zh-TW" altLang="en-US">
                <a:latin typeface="標楷體" panose="03000509000000000000" pitchFamily="65" charset="-120"/>
                <a:ea typeface="標楷體" panose="03000509000000000000" pitchFamily="65" charset="-120"/>
              </a:rPr>
              <a:t>是物件偵測的核心 其概念是適量的正負樣本供神經網路學習</a:t>
            </a:r>
          </a:p>
          <a:p>
            <a:pPr marL="0" lvl="0" indent="0" rtl="0">
              <a:spcBef>
                <a:spcPts val="0"/>
              </a:spcBef>
              <a:spcAft>
                <a:spcPts val="0"/>
              </a:spcAft>
              <a:buNone/>
            </a:pPr>
            <a:r>
              <a:rPr lang="en-US" altLang="zh-TW">
                <a:latin typeface="標楷體" panose="03000509000000000000" pitchFamily="65" charset="-120"/>
                <a:ea typeface="標楷體" panose="03000509000000000000" pitchFamily="65" charset="-120"/>
              </a:rPr>
              <a:t>volov7</a:t>
            </a:r>
            <a:r>
              <a:rPr lang="zh-TW" altLang="en-US">
                <a:latin typeface="標楷體" panose="03000509000000000000" pitchFamily="65" charset="-120"/>
                <a:ea typeface="標楷體" panose="03000509000000000000" pitchFamily="65" charset="-120"/>
              </a:rPr>
              <a:t>的動態標籤分配與深層監督策略</a:t>
            </a:r>
            <a:r>
              <a:rPr lang="en-US" altLang="zh-TW">
                <a:latin typeface="標楷體" panose="03000509000000000000" pitchFamily="65" charset="-120"/>
                <a:ea typeface="標楷體" panose="03000509000000000000" pitchFamily="65" charset="-120"/>
              </a:rPr>
              <a:t>:</a:t>
            </a:r>
          </a:p>
          <a:p>
            <a:pPr marL="0" lvl="0" indent="0" rtl="0">
              <a:spcBef>
                <a:spcPts val="0"/>
              </a:spcBef>
              <a:spcAft>
                <a:spcPts val="0"/>
              </a:spcAft>
              <a:buNone/>
            </a:pPr>
            <a:r>
              <a:rPr lang="zh-TW" altLang="en-US">
                <a:latin typeface="標楷體" panose="03000509000000000000" pitchFamily="65" charset="-120"/>
                <a:ea typeface="標楷體" panose="03000509000000000000" pitchFamily="65" charset="-120"/>
              </a:rPr>
              <a:t>作者討論了三種在 </a:t>
            </a:r>
            <a:r>
              <a:rPr lang="en-US" altLang="zh-TW">
                <a:latin typeface="標楷體" panose="03000509000000000000" pitchFamily="65" charset="-120"/>
                <a:ea typeface="標楷體" panose="03000509000000000000" pitchFamily="65" charset="-120"/>
              </a:rPr>
              <a:t>auxiliary head </a:t>
            </a:r>
            <a:r>
              <a:rPr lang="zh-TW" altLang="en-US">
                <a:latin typeface="標楷體" panose="03000509000000000000" pitchFamily="65" charset="-120"/>
                <a:ea typeface="標楷體" panose="03000509000000000000" pitchFamily="65" charset="-120"/>
              </a:rPr>
              <a:t>和 </a:t>
            </a:r>
            <a:r>
              <a:rPr lang="en-US" altLang="zh-TW">
                <a:latin typeface="標楷體" panose="03000509000000000000" pitchFamily="65" charset="-120"/>
                <a:ea typeface="標楷體" panose="03000509000000000000" pitchFamily="65" charset="-120"/>
              </a:rPr>
              <a:t>lead head </a:t>
            </a:r>
            <a:r>
              <a:rPr lang="zh-TW" altLang="en-US">
                <a:latin typeface="標楷體" panose="03000509000000000000" pitchFamily="65" charset="-120"/>
                <a:ea typeface="標楷體" panose="03000509000000000000" pitchFamily="65" charset="-120"/>
              </a:rPr>
              <a:t>上分配 </a:t>
            </a:r>
            <a:r>
              <a:rPr lang="en-US" altLang="zh-TW">
                <a:latin typeface="標楷體" panose="03000509000000000000" pitchFamily="65" charset="-120"/>
                <a:ea typeface="標楷體" panose="03000509000000000000" pitchFamily="65" charset="-120"/>
              </a:rPr>
              <a:t>soft label </a:t>
            </a:r>
            <a:r>
              <a:rPr lang="zh-TW" altLang="en-US">
                <a:latin typeface="標楷體" panose="03000509000000000000" pitchFamily="65" charset="-120"/>
                <a:ea typeface="標楷體" panose="03000509000000000000" pitchFamily="65" charset="-120"/>
              </a:rPr>
              <a:t>的做法</a:t>
            </a:r>
            <a:r>
              <a:rPr lang="en-US" altLang="zh-TW">
                <a:latin typeface="標楷體" panose="03000509000000000000" pitchFamily="65" charset="-120"/>
                <a:ea typeface="標楷體" panose="03000509000000000000" pitchFamily="65" charset="-120"/>
              </a:rPr>
              <a:t>: Independent</a:t>
            </a:r>
            <a:r>
              <a:rPr lang="zh-TW" altLang="en-US">
                <a:latin typeface="標楷體" panose="03000509000000000000" pitchFamily="65" charset="-120"/>
                <a:ea typeface="標楷體" panose="03000509000000000000" pitchFamily="65" charset="-120"/>
              </a:rPr>
              <a:t>、</a:t>
            </a:r>
            <a:r>
              <a:rPr lang="en-US" altLang="zh-TW">
                <a:latin typeface="標楷體" panose="03000509000000000000" pitchFamily="65" charset="-120"/>
                <a:ea typeface="標楷體" panose="03000509000000000000" pitchFamily="65" charset="-120"/>
              </a:rPr>
              <a:t>Lead head guided label assigner</a:t>
            </a:r>
            <a:r>
              <a:rPr lang="zh-TW" altLang="en-US">
                <a:latin typeface="標楷體" panose="03000509000000000000" pitchFamily="65" charset="-120"/>
                <a:ea typeface="標楷體" panose="03000509000000000000" pitchFamily="65" charset="-120"/>
              </a:rPr>
              <a:t>、</a:t>
            </a:r>
            <a:r>
              <a:rPr lang="en-US" altLang="zh-TW">
                <a:latin typeface="標楷體" panose="03000509000000000000" pitchFamily="65" charset="-120"/>
                <a:ea typeface="標楷體" panose="03000509000000000000" pitchFamily="65" charset="-120"/>
              </a:rPr>
              <a:t>Coarse-to-fine lead head guided label assigner</a:t>
            </a:r>
            <a:r>
              <a:rPr lang="zh-TW" altLang="en-US">
                <a:latin typeface="標楷體" panose="03000509000000000000" pitchFamily="65" charset="-120"/>
                <a:ea typeface="標楷體" panose="03000509000000000000" pitchFamily="65" charset="-120"/>
              </a:rPr>
              <a:t>，後兩項為作者提出的 </a:t>
            </a:r>
            <a:r>
              <a:rPr lang="en-US" altLang="zh-TW">
                <a:latin typeface="標楷體" panose="03000509000000000000" pitchFamily="65" charset="-120"/>
                <a:ea typeface="標楷體" panose="03000509000000000000" pitchFamily="65" charset="-120"/>
              </a:rPr>
              <a:t>label </a:t>
            </a:r>
          </a:p>
          <a:p>
            <a:pPr marL="0" lvl="0" indent="0" algn="l" rtl="0">
              <a:spcBef>
                <a:spcPts val="0"/>
              </a:spcBef>
              <a:spcAft>
                <a:spcPts val="0"/>
              </a:spcAft>
              <a:buNone/>
            </a:pPr>
            <a:endParaRPr/>
          </a:p>
        </p:txBody>
      </p:sp>
    </p:spTree>
    <p:extLst>
      <p:ext uri="{BB962C8B-B14F-4D97-AF65-F5344CB8AC3E}">
        <p14:creationId xmlns:p14="http://schemas.microsoft.com/office/powerpoint/2010/main" val="105671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TW">
                <a:latin typeface="標楷體" panose="03000509000000000000" pitchFamily="65" charset="-120"/>
                <a:ea typeface="標楷體" panose="03000509000000000000" pitchFamily="65" charset="-120"/>
              </a:rPr>
              <a:t>(3)</a:t>
            </a:r>
            <a:r>
              <a:rPr lang="zh-TW" altLang="en-US">
                <a:latin typeface="標楷體" panose="03000509000000000000" pitchFamily="65" charset="-120"/>
                <a:ea typeface="標楷體" panose="03000509000000000000" pitchFamily="65" charset="-120"/>
              </a:rPr>
              <a:t>動態標籤分配策略</a:t>
            </a:r>
            <a:r>
              <a:rPr lang="en-US" altLang="zh-TW">
                <a:latin typeface="標楷體" panose="03000509000000000000" pitchFamily="65" charset="-120"/>
                <a:ea typeface="標楷體" panose="03000509000000000000" pitchFamily="65" charset="-120"/>
              </a:rPr>
              <a:t>:</a:t>
            </a:r>
            <a:endParaRPr lang="zh-TW" altLang="en-US">
              <a:latin typeface="標楷體" panose="03000509000000000000" pitchFamily="65" charset="-120"/>
              <a:ea typeface="標楷體" panose="03000509000000000000" pitchFamily="65" charset="-120"/>
            </a:endParaRPr>
          </a:p>
          <a:p>
            <a:pPr marL="0" lvl="0" indent="0" rtl="0">
              <a:spcBef>
                <a:spcPts val="0"/>
              </a:spcBef>
              <a:spcAft>
                <a:spcPts val="0"/>
              </a:spcAft>
              <a:buNone/>
            </a:pPr>
            <a:r>
              <a:rPr lang="en-US" altLang="zh-TW">
                <a:latin typeface="標楷體" panose="03000509000000000000" pitchFamily="65" charset="-120"/>
                <a:ea typeface="標楷體" panose="03000509000000000000" pitchFamily="65" charset="-120"/>
              </a:rPr>
              <a:t>Labeling </a:t>
            </a:r>
            <a:r>
              <a:rPr lang="zh-TW" altLang="en-US">
                <a:latin typeface="標楷體" panose="03000509000000000000" pitchFamily="65" charset="-120"/>
                <a:ea typeface="標楷體" panose="03000509000000000000" pitchFamily="65" charset="-120"/>
              </a:rPr>
              <a:t>是物件偵測的核心 其概念是適量的正負樣本供神經網路學習</a:t>
            </a:r>
          </a:p>
          <a:p>
            <a:pPr marL="0" lvl="0" indent="0" rtl="0">
              <a:spcBef>
                <a:spcPts val="0"/>
              </a:spcBef>
              <a:spcAft>
                <a:spcPts val="0"/>
              </a:spcAft>
              <a:buNone/>
            </a:pPr>
            <a:r>
              <a:rPr lang="en-US" altLang="zh-TW">
                <a:latin typeface="標楷體" panose="03000509000000000000" pitchFamily="65" charset="-120"/>
                <a:ea typeface="標楷體" panose="03000509000000000000" pitchFamily="65" charset="-120"/>
              </a:rPr>
              <a:t>volov7</a:t>
            </a:r>
            <a:r>
              <a:rPr lang="zh-TW" altLang="en-US">
                <a:latin typeface="標楷體" panose="03000509000000000000" pitchFamily="65" charset="-120"/>
                <a:ea typeface="標楷體" panose="03000509000000000000" pitchFamily="65" charset="-120"/>
              </a:rPr>
              <a:t>的動態標籤分配與深層監督策略</a:t>
            </a:r>
            <a:r>
              <a:rPr lang="en-US" altLang="zh-TW">
                <a:latin typeface="標楷體" panose="03000509000000000000" pitchFamily="65" charset="-120"/>
                <a:ea typeface="標楷體" panose="03000509000000000000" pitchFamily="65" charset="-120"/>
              </a:rPr>
              <a:t>:</a:t>
            </a:r>
          </a:p>
          <a:p>
            <a:pPr marL="0" lvl="0" indent="0" rtl="0">
              <a:spcBef>
                <a:spcPts val="0"/>
              </a:spcBef>
              <a:spcAft>
                <a:spcPts val="0"/>
              </a:spcAft>
              <a:buNone/>
            </a:pPr>
            <a:r>
              <a:rPr lang="zh-TW" altLang="en-US">
                <a:latin typeface="標楷體" panose="03000509000000000000" pitchFamily="65" charset="-120"/>
                <a:ea typeface="標楷體" panose="03000509000000000000" pitchFamily="65" charset="-120"/>
              </a:rPr>
              <a:t>作者討論了三種在 </a:t>
            </a:r>
            <a:r>
              <a:rPr lang="en-US" altLang="zh-TW">
                <a:latin typeface="標楷體" panose="03000509000000000000" pitchFamily="65" charset="-120"/>
                <a:ea typeface="標楷體" panose="03000509000000000000" pitchFamily="65" charset="-120"/>
              </a:rPr>
              <a:t>auxiliary head </a:t>
            </a:r>
            <a:r>
              <a:rPr lang="zh-TW" altLang="en-US">
                <a:latin typeface="標楷體" panose="03000509000000000000" pitchFamily="65" charset="-120"/>
                <a:ea typeface="標楷體" panose="03000509000000000000" pitchFamily="65" charset="-120"/>
              </a:rPr>
              <a:t>和 </a:t>
            </a:r>
            <a:r>
              <a:rPr lang="en-US" altLang="zh-TW">
                <a:latin typeface="標楷體" panose="03000509000000000000" pitchFamily="65" charset="-120"/>
                <a:ea typeface="標楷體" panose="03000509000000000000" pitchFamily="65" charset="-120"/>
              </a:rPr>
              <a:t>lead head </a:t>
            </a:r>
            <a:r>
              <a:rPr lang="zh-TW" altLang="en-US">
                <a:latin typeface="標楷體" panose="03000509000000000000" pitchFamily="65" charset="-120"/>
                <a:ea typeface="標楷體" panose="03000509000000000000" pitchFamily="65" charset="-120"/>
              </a:rPr>
              <a:t>上分配 </a:t>
            </a:r>
            <a:r>
              <a:rPr lang="en-US" altLang="zh-TW">
                <a:latin typeface="標楷體" panose="03000509000000000000" pitchFamily="65" charset="-120"/>
                <a:ea typeface="標楷體" panose="03000509000000000000" pitchFamily="65" charset="-120"/>
              </a:rPr>
              <a:t>soft label </a:t>
            </a:r>
            <a:r>
              <a:rPr lang="zh-TW" altLang="en-US">
                <a:latin typeface="標楷體" panose="03000509000000000000" pitchFamily="65" charset="-120"/>
                <a:ea typeface="標楷體" panose="03000509000000000000" pitchFamily="65" charset="-120"/>
              </a:rPr>
              <a:t>的做法</a:t>
            </a:r>
            <a:r>
              <a:rPr lang="en-US" altLang="zh-TW">
                <a:latin typeface="標楷體" panose="03000509000000000000" pitchFamily="65" charset="-120"/>
                <a:ea typeface="標楷體" panose="03000509000000000000" pitchFamily="65" charset="-120"/>
              </a:rPr>
              <a:t>: Independent</a:t>
            </a:r>
            <a:r>
              <a:rPr lang="zh-TW" altLang="en-US">
                <a:latin typeface="標楷體" panose="03000509000000000000" pitchFamily="65" charset="-120"/>
                <a:ea typeface="標楷體" panose="03000509000000000000" pitchFamily="65" charset="-120"/>
              </a:rPr>
              <a:t>、</a:t>
            </a:r>
            <a:r>
              <a:rPr lang="en-US" altLang="zh-TW">
                <a:latin typeface="標楷體" panose="03000509000000000000" pitchFamily="65" charset="-120"/>
                <a:ea typeface="標楷體" panose="03000509000000000000" pitchFamily="65" charset="-120"/>
              </a:rPr>
              <a:t>Lead head guided label assigner</a:t>
            </a:r>
            <a:r>
              <a:rPr lang="zh-TW" altLang="en-US">
                <a:latin typeface="標楷體" panose="03000509000000000000" pitchFamily="65" charset="-120"/>
                <a:ea typeface="標楷體" panose="03000509000000000000" pitchFamily="65" charset="-120"/>
              </a:rPr>
              <a:t>、</a:t>
            </a:r>
            <a:r>
              <a:rPr lang="en-US" altLang="zh-TW">
                <a:latin typeface="標楷體" panose="03000509000000000000" pitchFamily="65" charset="-120"/>
                <a:ea typeface="標楷體" panose="03000509000000000000" pitchFamily="65" charset="-120"/>
              </a:rPr>
              <a:t>Coarse-to-fine lead head guided label assigner</a:t>
            </a:r>
            <a:r>
              <a:rPr lang="zh-TW" altLang="en-US">
                <a:latin typeface="標楷體" panose="03000509000000000000" pitchFamily="65" charset="-120"/>
                <a:ea typeface="標楷體" panose="03000509000000000000" pitchFamily="65" charset="-120"/>
              </a:rPr>
              <a:t>，後兩項為作者提出的 </a:t>
            </a:r>
            <a:r>
              <a:rPr lang="en-US" altLang="zh-TW">
                <a:latin typeface="標楷體" panose="03000509000000000000" pitchFamily="65" charset="-120"/>
                <a:ea typeface="標楷體" panose="03000509000000000000" pitchFamily="65" charset="-120"/>
              </a:rPr>
              <a:t>label </a:t>
            </a:r>
          </a:p>
          <a:p>
            <a:pPr marL="0" lvl="0" indent="0" algn="l" rtl="0">
              <a:spcBef>
                <a:spcPts val="0"/>
              </a:spcBef>
              <a:spcAft>
                <a:spcPts val="0"/>
              </a:spcAft>
              <a:buNone/>
            </a:pPr>
            <a:endParaRPr/>
          </a:p>
        </p:txBody>
      </p:sp>
    </p:spTree>
    <p:extLst>
      <p:ext uri="{BB962C8B-B14F-4D97-AF65-F5344CB8AC3E}">
        <p14:creationId xmlns:p14="http://schemas.microsoft.com/office/powerpoint/2010/main" val="2527647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TW">
                <a:latin typeface="標楷體" panose="03000509000000000000" pitchFamily="65" charset="-120"/>
                <a:ea typeface="標楷體" panose="03000509000000000000" pitchFamily="65" charset="-120"/>
              </a:rPr>
              <a:t>(3)</a:t>
            </a:r>
            <a:r>
              <a:rPr lang="zh-TW" altLang="en-US">
                <a:latin typeface="標楷體" panose="03000509000000000000" pitchFamily="65" charset="-120"/>
                <a:ea typeface="標楷體" panose="03000509000000000000" pitchFamily="65" charset="-120"/>
              </a:rPr>
              <a:t>動態標籤分配策略</a:t>
            </a:r>
            <a:r>
              <a:rPr lang="en-US" altLang="zh-TW">
                <a:latin typeface="標楷體" panose="03000509000000000000" pitchFamily="65" charset="-120"/>
                <a:ea typeface="標楷體" panose="03000509000000000000" pitchFamily="65" charset="-120"/>
              </a:rPr>
              <a:t>:</a:t>
            </a:r>
            <a:endParaRPr lang="zh-TW" altLang="en-US">
              <a:latin typeface="標楷體" panose="03000509000000000000" pitchFamily="65" charset="-120"/>
              <a:ea typeface="標楷體" panose="03000509000000000000" pitchFamily="65" charset="-120"/>
            </a:endParaRPr>
          </a:p>
          <a:p>
            <a:pPr marL="0" lvl="0" indent="0" rtl="0">
              <a:spcBef>
                <a:spcPts val="0"/>
              </a:spcBef>
              <a:spcAft>
                <a:spcPts val="0"/>
              </a:spcAft>
              <a:buNone/>
            </a:pPr>
            <a:r>
              <a:rPr lang="en-US" altLang="zh-TW">
                <a:latin typeface="標楷體" panose="03000509000000000000" pitchFamily="65" charset="-120"/>
                <a:ea typeface="標楷體" panose="03000509000000000000" pitchFamily="65" charset="-120"/>
              </a:rPr>
              <a:t>Labeling </a:t>
            </a:r>
            <a:r>
              <a:rPr lang="zh-TW" altLang="en-US">
                <a:latin typeface="標楷體" panose="03000509000000000000" pitchFamily="65" charset="-120"/>
                <a:ea typeface="標楷體" panose="03000509000000000000" pitchFamily="65" charset="-120"/>
              </a:rPr>
              <a:t>是物件偵測的核心 其概念是適量的正負樣本供神經網路學習</a:t>
            </a:r>
          </a:p>
          <a:p>
            <a:pPr marL="0" lvl="0" indent="0" rtl="0">
              <a:spcBef>
                <a:spcPts val="0"/>
              </a:spcBef>
              <a:spcAft>
                <a:spcPts val="0"/>
              </a:spcAft>
              <a:buNone/>
            </a:pPr>
            <a:r>
              <a:rPr lang="en-US" altLang="zh-TW">
                <a:latin typeface="標楷體" panose="03000509000000000000" pitchFamily="65" charset="-120"/>
                <a:ea typeface="標楷體" panose="03000509000000000000" pitchFamily="65" charset="-120"/>
              </a:rPr>
              <a:t>volov7</a:t>
            </a:r>
            <a:r>
              <a:rPr lang="zh-TW" altLang="en-US">
                <a:latin typeface="標楷體" panose="03000509000000000000" pitchFamily="65" charset="-120"/>
                <a:ea typeface="標楷體" panose="03000509000000000000" pitchFamily="65" charset="-120"/>
              </a:rPr>
              <a:t>的動態標籤分配與深層監督策略</a:t>
            </a:r>
            <a:r>
              <a:rPr lang="en-US" altLang="zh-TW">
                <a:latin typeface="標楷體" panose="03000509000000000000" pitchFamily="65" charset="-120"/>
                <a:ea typeface="標楷體" panose="03000509000000000000" pitchFamily="65" charset="-120"/>
              </a:rPr>
              <a:t>:</a:t>
            </a:r>
          </a:p>
          <a:p>
            <a:pPr marL="0" lvl="0" indent="0" rtl="0">
              <a:spcBef>
                <a:spcPts val="0"/>
              </a:spcBef>
              <a:spcAft>
                <a:spcPts val="0"/>
              </a:spcAft>
              <a:buNone/>
            </a:pPr>
            <a:r>
              <a:rPr lang="zh-TW" altLang="en-US">
                <a:latin typeface="標楷體" panose="03000509000000000000" pitchFamily="65" charset="-120"/>
                <a:ea typeface="標楷體" panose="03000509000000000000" pitchFamily="65" charset="-120"/>
              </a:rPr>
              <a:t>作者討論了三種在 </a:t>
            </a:r>
            <a:r>
              <a:rPr lang="en-US" altLang="zh-TW">
                <a:latin typeface="標楷體" panose="03000509000000000000" pitchFamily="65" charset="-120"/>
                <a:ea typeface="標楷體" panose="03000509000000000000" pitchFamily="65" charset="-120"/>
              </a:rPr>
              <a:t>auxiliary head </a:t>
            </a:r>
            <a:r>
              <a:rPr lang="zh-TW" altLang="en-US">
                <a:latin typeface="標楷體" panose="03000509000000000000" pitchFamily="65" charset="-120"/>
                <a:ea typeface="標楷體" panose="03000509000000000000" pitchFamily="65" charset="-120"/>
              </a:rPr>
              <a:t>和 </a:t>
            </a:r>
            <a:r>
              <a:rPr lang="en-US" altLang="zh-TW">
                <a:latin typeface="標楷體" panose="03000509000000000000" pitchFamily="65" charset="-120"/>
                <a:ea typeface="標楷體" panose="03000509000000000000" pitchFamily="65" charset="-120"/>
              </a:rPr>
              <a:t>lead head </a:t>
            </a:r>
            <a:r>
              <a:rPr lang="zh-TW" altLang="en-US">
                <a:latin typeface="標楷體" panose="03000509000000000000" pitchFamily="65" charset="-120"/>
                <a:ea typeface="標楷體" panose="03000509000000000000" pitchFamily="65" charset="-120"/>
              </a:rPr>
              <a:t>上分配 </a:t>
            </a:r>
            <a:r>
              <a:rPr lang="en-US" altLang="zh-TW">
                <a:latin typeface="標楷體" panose="03000509000000000000" pitchFamily="65" charset="-120"/>
                <a:ea typeface="標楷體" panose="03000509000000000000" pitchFamily="65" charset="-120"/>
              </a:rPr>
              <a:t>soft label </a:t>
            </a:r>
            <a:r>
              <a:rPr lang="zh-TW" altLang="en-US">
                <a:latin typeface="標楷體" panose="03000509000000000000" pitchFamily="65" charset="-120"/>
                <a:ea typeface="標楷體" panose="03000509000000000000" pitchFamily="65" charset="-120"/>
              </a:rPr>
              <a:t>的做法</a:t>
            </a:r>
            <a:r>
              <a:rPr lang="en-US" altLang="zh-TW">
                <a:latin typeface="標楷體" panose="03000509000000000000" pitchFamily="65" charset="-120"/>
                <a:ea typeface="標楷體" panose="03000509000000000000" pitchFamily="65" charset="-120"/>
              </a:rPr>
              <a:t>: Independent</a:t>
            </a:r>
            <a:r>
              <a:rPr lang="zh-TW" altLang="en-US">
                <a:latin typeface="標楷體" panose="03000509000000000000" pitchFamily="65" charset="-120"/>
                <a:ea typeface="標楷體" panose="03000509000000000000" pitchFamily="65" charset="-120"/>
              </a:rPr>
              <a:t>、</a:t>
            </a:r>
            <a:r>
              <a:rPr lang="en-US" altLang="zh-TW">
                <a:latin typeface="標楷體" panose="03000509000000000000" pitchFamily="65" charset="-120"/>
                <a:ea typeface="標楷體" panose="03000509000000000000" pitchFamily="65" charset="-120"/>
              </a:rPr>
              <a:t>Lead head guided label assigner</a:t>
            </a:r>
            <a:r>
              <a:rPr lang="zh-TW" altLang="en-US">
                <a:latin typeface="標楷體" panose="03000509000000000000" pitchFamily="65" charset="-120"/>
                <a:ea typeface="標楷體" panose="03000509000000000000" pitchFamily="65" charset="-120"/>
              </a:rPr>
              <a:t>、</a:t>
            </a:r>
            <a:r>
              <a:rPr lang="en-US" altLang="zh-TW">
                <a:latin typeface="標楷體" panose="03000509000000000000" pitchFamily="65" charset="-120"/>
                <a:ea typeface="標楷體" panose="03000509000000000000" pitchFamily="65" charset="-120"/>
              </a:rPr>
              <a:t>Coarse-to-fine lead head guided label assigner</a:t>
            </a:r>
            <a:r>
              <a:rPr lang="zh-TW" altLang="en-US">
                <a:latin typeface="標楷體" panose="03000509000000000000" pitchFamily="65" charset="-120"/>
                <a:ea typeface="標楷體" panose="03000509000000000000" pitchFamily="65" charset="-120"/>
              </a:rPr>
              <a:t>，後兩項為作者提出的 </a:t>
            </a:r>
            <a:r>
              <a:rPr lang="en-US" altLang="zh-TW">
                <a:latin typeface="標楷體" panose="03000509000000000000" pitchFamily="65" charset="-120"/>
                <a:ea typeface="標楷體" panose="03000509000000000000" pitchFamily="65" charset="-120"/>
              </a:rPr>
              <a:t>label </a:t>
            </a:r>
          </a:p>
          <a:p>
            <a:pPr marL="0" lvl="0" indent="0" algn="l" rtl="0">
              <a:spcBef>
                <a:spcPts val="0"/>
              </a:spcBef>
              <a:spcAft>
                <a:spcPts val="0"/>
              </a:spcAft>
              <a:buNone/>
            </a:pPr>
            <a:endParaRPr/>
          </a:p>
        </p:txBody>
      </p:sp>
    </p:spTree>
    <p:extLst>
      <p:ext uri="{BB962C8B-B14F-4D97-AF65-F5344CB8AC3E}">
        <p14:creationId xmlns:p14="http://schemas.microsoft.com/office/powerpoint/2010/main" val="214060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TW" sz="1100" b="1">
                <a:effectLst/>
                <a:latin typeface="標楷體" panose="03000509000000000000" pitchFamily="65" charset="-120"/>
                <a:cs typeface="Times New Roman" panose="02020603050405020304" pitchFamily="18" charset="0"/>
              </a:rPr>
              <a:t>(1)Decision Tree</a:t>
            </a:r>
            <a:r>
              <a:rPr lang="zh-TW" altLang="zh-TW" sz="1100" b="1">
                <a:effectLst/>
                <a:ea typeface="標楷體" panose="03000509000000000000" pitchFamily="65" charset="-120"/>
                <a:cs typeface="Times New Roman" panose="02020603050405020304" pitchFamily="18" charset="0"/>
              </a:rPr>
              <a:t>的分類深度影響預測結果</a:t>
            </a:r>
            <a:endParaRPr lang="en-US" altLang="zh-TW" sz="1100" b="1">
              <a:effectLst/>
              <a:latin typeface="標楷體" panose="03000509000000000000" pitchFamily="65" charset="-120"/>
              <a:ea typeface="標楷體" panose="03000509000000000000" pitchFamily="65" charset="-120"/>
              <a:cs typeface="Times New Roman" panose="02020603050405020304" pitchFamily="18" charset="0"/>
            </a:endParaRPr>
          </a:p>
          <a:p>
            <a:pPr indent="0">
              <a:buNone/>
            </a:pPr>
            <a:r>
              <a:rPr lang="en-US" altLang="zh-TW" sz="1100" b="1">
                <a:effectLst/>
                <a:latin typeface="標楷體" panose="03000509000000000000" pitchFamily="65" charset="-120"/>
                <a:ea typeface="標楷體" panose="03000509000000000000" pitchFamily="65" charset="-120"/>
                <a:cs typeface="Times New Roman" panose="02020603050405020304" pitchFamily="18" charset="0"/>
              </a:rPr>
              <a:t>(2)ID3 C4.5 CART</a:t>
            </a:r>
            <a:r>
              <a:rPr lang="zh-TW" altLang="zh-TW" sz="1100" b="1">
                <a:effectLst/>
                <a:latin typeface="標楷體" panose="03000509000000000000" pitchFamily="65" charset="-120"/>
                <a:ea typeface="標楷體" panose="03000509000000000000" pitchFamily="65" charset="-120"/>
                <a:cs typeface="Times New Roman" panose="02020603050405020304" pitchFamily="18" charset="0"/>
              </a:rPr>
              <a:t>三種</a:t>
            </a:r>
            <a:r>
              <a:rPr lang="en-US" altLang="zh-TW" sz="1100" b="1">
                <a:effectLst/>
                <a:latin typeface="標楷體" panose="03000509000000000000" pitchFamily="65" charset="-120"/>
                <a:ea typeface="標楷體" panose="03000509000000000000" pitchFamily="65" charset="-120"/>
                <a:cs typeface="Times New Roman" panose="02020603050405020304" pitchFamily="18" charset="0"/>
              </a:rPr>
              <a:t>Decision</a:t>
            </a:r>
            <a:r>
              <a:rPr lang="en-US" altLang="zh-TW" sz="1100" b="1">
                <a:latin typeface="標楷體" panose="03000509000000000000" pitchFamily="65" charset="-120"/>
                <a:ea typeface="標楷體" panose="03000509000000000000" pitchFamily="65" charset="-120"/>
                <a:cs typeface="Times New Roman" panose="02020603050405020304" pitchFamily="18" charset="0"/>
              </a:rPr>
              <a:t> </a:t>
            </a:r>
            <a:r>
              <a:rPr lang="en-US" altLang="zh-TW" sz="1100" b="1">
                <a:effectLst/>
                <a:latin typeface="標楷體" panose="03000509000000000000" pitchFamily="65" charset="-120"/>
                <a:ea typeface="標楷體" panose="03000509000000000000" pitchFamily="65" charset="-120"/>
                <a:cs typeface="Times New Roman" panose="02020603050405020304" pitchFamily="18" charset="0"/>
              </a:rPr>
              <a:t>Tree</a:t>
            </a:r>
            <a:r>
              <a:rPr lang="zh-TW" altLang="zh-TW" sz="1100" b="1">
                <a:effectLst/>
                <a:latin typeface="標楷體" panose="03000509000000000000" pitchFamily="65" charset="-120"/>
                <a:ea typeface="標楷體" panose="03000509000000000000" pitchFamily="65" charset="-120"/>
                <a:cs typeface="Times New Roman" panose="02020603050405020304" pitchFamily="18" charset="0"/>
              </a:rPr>
              <a:t>的演算法</a:t>
            </a:r>
            <a:r>
              <a:rPr lang="en-US" altLang="zh-TW" sz="1100">
                <a:latin typeface="標楷體" panose="03000509000000000000" pitchFamily="65" charset="-120"/>
                <a:ea typeface="標楷體" panose="03000509000000000000" pitchFamily="65" charset="-120"/>
              </a:rPr>
              <a:t>:</a:t>
            </a:r>
          </a:p>
          <a:p>
            <a:pPr indent="0">
              <a:buNone/>
            </a:pPr>
            <a:r>
              <a:rPr lang="zh-TW" altLang="zh-TW" sz="1100" kern="100">
                <a:effectLst/>
                <a:latin typeface="標楷體" panose="03000509000000000000" pitchFamily="65" charset="-120"/>
                <a:ea typeface="標楷體" panose="03000509000000000000" pitchFamily="65" charset="-120"/>
                <a:cs typeface="Times New Roman" panose="02020603050405020304" pitchFamily="18" charset="0"/>
              </a:rPr>
              <a:t>本專題使用使用</a:t>
            </a:r>
            <a:r>
              <a:rPr lang="en-US" altLang="zh-TW" sz="1100" b="1" kern="100">
                <a:effectLst/>
                <a:latin typeface="標楷體" panose="03000509000000000000" pitchFamily="65" charset="-120"/>
                <a:ea typeface="標楷體" panose="03000509000000000000" pitchFamily="65" charset="-120"/>
                <a:cs typeface="Times New Roman" panose="02020603050405020304" pitchFamily="18" charset="0"/>
              </a:rPr>
              <a:t>C4.5</a:t>
            </a:r>
            <a:r>
              <a:rPr lang="zh-TW" altLang="zh-TW" sz="1100" kern="100">
                <a:effectLst/>
                <a:latin typeface="標楷體" panose="03000509000000000000" pitchFamily="65" charset="-120"/>
                <a:ea typeface="標楷體" panose="03000509000000000000" pitchFamily="65" charset="-120"/>
                <a:cs typeface="Times New Roman" panose="02020603050405020304" pitchFamily="18" charset="0"/>
              </a:rPr>
              <a:t>當作</a:t>
            </a:r>
            <a:r>
              <a:rPr lang="en-US" altLang="zh-TW" sz="1100" kern="100">
                <a:effectLst/>
                <a:latin typeface="標楷體" panose="03000509000000000000" pitchFamily="65" charset="-120"/>
                <a:ea typeface="標楷體" panose="03000509000000000000" pitchFamily="65" charset="-120"/>
                <a:cs typeface="Times New Roman" panose="02020603050405020304" pitchFamily="18" charset="0"/>
              </a:rPr>
              <a:t>model</a:t>
            </a:r>
            <a:r>
              <a:rPr lang="zh-TW" altLang="zh-TW" sz="1100" kern="100">
                <a:effectLst/>
                <a:latin typeface="標楷體" panose="03000509000000000000" pitchFamily="65" charset="-120"/>
                <a:ea typeface="標楷體" panose="03000509000000000000" pitchFamily="65" charset="-120"/>
                <a:cs typeface="Times New Roman" panose="02020603050405020304" pitchFamily="18" charset="0"/>
              </a:rPr>
              <a:t>的訓練演算法實現訓練的過程，這考慮到資料為連續且演算法速度較快。</a:t>
            </a:r>
          </a:p>
        </p:txBody>
      </p:sp>
    </p:spTree>
    <p:extLst>
      <p:ext uri="{BB962C8B-B14F-4D97-AF65-F5344CB8AC3E}">
        <p14:creationId xmlns:p14="http://schemas.microsoft.com/office/powerpoint/2010/main" val="3128634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buNone/>
            </a:pPr>
            <a:r>
              <a:rPr lang="en-US" altLang="zh-TW" sz="1100" b="1">
                <a:latin typeface="標楷體" panose="03000509000000000000" pitchFamily="65" charset="-120"/>
                <a:ea typeface="標楷體" panose="03000509000000000000" pitchFamily="65" charset="-120"/>
              </a:rPr>
              <a:t>MVVC</a:t>
            </a:r>
            <a:r>
              <a:rPr lang="zh-TW" altLang="zh-TW" sz="1100" b="1">
                <a:latin typeface="標楷體" panose="03000509000000000000" pitchFamily="65" charset="-120"/>
                <a:ea typeface="標楷體" panose="03000509000000000000" pitchFamily="65" charset="-120"/>
              </a:rPr>
              <a:t>架構</a:t>
            </a:r>
            <a:r>
              <a:rPr lang="en-US" altLang="zh-TW" sz="1100">
                <a:latin typeface="標楷體" panose="03000509000000000000" pitchFamily="65" charset="-120"/>
                <a:ea typeface="標楷體" panose="03000509000000000000" pitchFamily="65" charset="-120"/>
              </a:rPr>
              <a:t>:</a:t>
            </a:r>
            <a:endParaRPr lang="zh-TW" altLang="zh-TW" sz="1100">
              <a:latin typeface="標楷體" panose="03000509000000000000" pitchFamily="65" charset="-120"/>
              <a:ea typeface="標楷體" panose="03000509000000000000" pitchFamily="65" charset="-120"/>
            </a:endParaRPr>
          </a:p>
          <a:p>
            <a:pPr marL="0" indent="0">
              <a:buNone/>
            </a:pPr>
            <a:r>
              <a:rPr lang="zh-TW" altLang="zh-TW" sz="1100">
                <a:latin typeface="標楷體" panose="03000509000000000000" pitchFamily="65" charset="-120"/>
                <a:ea typeface="標楷體" panose="03000509000000000000" pitchFamily="65" charset="-120"/>
              </a:rPr>
              <a:t>本專題使用</a:t>
            </a:r>
            <a:r>
              <a:rPr lang="en-US" altLang="zh-TW" sz="1100">
                <a:latin typeface="標楷體" panose="03000509000000000000" pitchFamily="65" charset="-120"/>
                <a:ea typeface="標楷體" panose="03000509000000000000" pitchFamily="65" charset="-120"/>
              </a:rPr>
              <a:t>MVVC</a:t>
            </a:r>
            <a:r>
              <a:rPr lang="zh-TW" altLang="zh-TW" sz="1100">
                <a:latin typeface="標楷體" panose="03000509000000000000" pitchFamily="65" charset="-120"/>
                <a:ea typeface="標楷體" panose="03000509000000000000" pitchFamily="65" charset="-120"/>
              </a:rPr>
              <a:t>架構，來優化使用者介面與後端伺服器之間的資料交換流程，他們之間透過</a:t>
            </a:r>
            <a:r>
              <a:rPr lang="en-US" altLang="zh-TW" sz="1100" err="1">
                <a:latin typeface="標楷體" panose="03000509000000000000" pitchFamily="65" charset="-120"/>
                <a:ea typeface="標楷體" panose="03000509000000000000" pitchFamily="65" charset="-120"/>
              </a:rPr>
              <a:t>ViewModel</a:t>
            </a:r>
            <a:r>
              <a:rPr lang="en-US" altLang="zh-TW" sz="1100">
                <a:latin typeface="標楷體" panose="03000509000000000000" pitchFamily="65" charset="-120"/>
                <a:ea typeface="標楷體" panose="03000509000000000000" pitchFamily="65" charset="-120"/>
              </a:rPr>
              <a:t> </a:t>
            </a:r>
            <a:r>
              <a:rPr lang="zh-TW" altLang="zh-TW" sz="1100">
                <a:latin typeface="標楷體" panose="03000509000000000000" pitchFamily="65" charset="-120"/>
                <a:ea typeface="標楷體" panose="03000509000000000000" pitchFamily="65" charset="-120"/>
              </a:rPr>
              <a:t>來交換傳輸資料，並且在</a:t>
            </a:r>
            <a:r>
              <a:rPr lang="en-US" altLang="zh-TW" sz="1100" err="1">
                <a:latin typeface="標楷體" panose="03000509000000000000" pitchFamily="65" charset="-120"/>
                <a:ea typeface="標楷體" panose="03000509000000000000" pitchFamily="65" charset="-120"/>
              </a:rPr>
              <a:t>ViewModel</a:t>
            </a:r>
            <a:r>
              <a:rPr lang="zh-TW" altLang="zh-TW" sz="1100">
                <a:latin typeface="標楷體" panose="03000509000000000000" pitchFamily="65" charset="-120"/>
                <a:ea typeface="標楷體" panose="03000509000000000000" pitchFamily="65" charset="-120"/>
              </a:rPr>
              <a:t>來處理所有的驗證或商業邏輯，使</a:t>
            </a:r>
            <a:r>
              <a:rPr lang="en-US" altLang="zh-TW" sz="1100">
                <a:latin typeface="標楷體" panose="03000509000000000000" pitchFamily="65" charset="-120"/>
                <a:ea typeface="標楷體" panose="03000509000000000000" pitchFamily="65" charset="-120"/>
              </a:rPr>
              <a:t>View</a:t>
            </a:r>
            <a:r>
              <a:rPr lang="zh-TW" altLang="zh-TW" sz="1100">
                <a:latin typeface="標楷體" panose="03000509000000000000" pitchFamily="65" charset="-120"/>
                <a:ea typeface="標楷體" panose="03000509000000000000" pitchFamily="65" charset="-120"/>
              </a:rPr>
              <a:t>和</a:t>
            </a:r>
            <a:r>
              <a:rPr lang="en-US" altLang="zh-TW" sz="1100">
                <a:latin typeface="標楷體" panose="03000509000000000000" pitchFamily="65" charset="-120"/>
                <a:ea typeface="標楷體" panose="03000509000000000000" pitchFamily="65" charset="-120"/>
              </a:rPr>
              <a:t>Model</a:t>
            </a:r>
            <a:r>
              <a:rPr lang="zh-TW" altLang="zh-TW" sz="1100">
                <a:latin typeface="標楷體" panose="03000509000000000000" pitchFamily="65" charset="-120"/>
                <a:ea typeface="標楷體" panose="03000509000000000000" pitchFamily="65" charset="-120"/>
              </a:rPr>
              <a:t>的程式碼可以精簡化。</a:t>
            </a:r>
          </a:p>
          <a:p>
            <a:pPr marL="0" lvl="0" indent="0" algn="l" rtl="0">
              <a:spcBef>
                <a:spcPts val="0"/>
              </a:spcBef>
              <a:spcAft>
                <a:spcPts val="0"/>
              </a:spcAft>
              <a:buNone/>
            </a:pPr>
            <a:endParaRPr/>
          </a:p>
        </p:txBody>
      </p:sp>
    </p:spTree>
    <p:extLst>
      <p:ext uri="{BB962C8B-B14F-4D97-AF65-F5344CB8AC3E}">
        <p14:creationId xmlns:p14="http://schemas.microsoft.com/office/powerpoint/2010/main" val="3783490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buNone/>
            </a:pPr>
            <a:r>
              <a:rPr lang="en-US" altLang="zh-TW" sz="1100" b="1">
                <a:latin typeface="標楷體" panose="03000509000000000000" pitchFamily="65" charset="-120"/>
                <a:ea typeface="標楷體" panose="03000509000000000000" pitchFamily="65" charset="-120"/>
              </a:rPr>
              <a:t>MVVC</a:t>
            </a:r>
            <a:r>
              <a:rPr lang="zh-TW" altLang="zh-TW" sz="1100" b="1">
                <a:latin typeface="標楷體" panose="03000509000000000000" pitchFamily="65" charset="-120"/>
                <a:ea typeface="標楷體" panose="03000509000000000000" pitchFamily="65" charset="-120"/>
              </a:rPr>
              <a:t>架構</a:t>
            </a:r>
            <a:r>
              <a:rPr lang="en-US" altLang="zh-TW" sz="1100">
                <a:latin typeface="標楷體" panose="03000509000000000000" pitchFamily="65" charset="-120"/>
                <a:ea typeface="標楷體" panose="03000509000000000000" pitchFamily="65" charset="-120"/>
              </a:rPr>
              <a:t>:</a:t>
            </a:r>
            <a:endParaRPr lang="zh-TW" altLang="zh-TW" sz="1100">
              <a:latin typeface="標楷體" panose="03000509000000000000" pitchFamily="65" charset="-120"/>
              <a:ea typeface="標楷體" panose="03000509000000000000" pitchFamily="65" charset="-120"/>
            </a:endParaRPr>
          </a:p>
          <a:p>
            <a:pPr marL="0" indent="0">
              <a:buNone/>
            </a:pPr>
            <a:r>
              <a:rPr lang="zh-TW" altLang="zh-TW" sz="1100">
                <a:latin typeface="標楷體" panose="03000509000000000000" pitchFamily="65" charset="-120"/>
                <a:ea typeface="標楷體" panose="03000509000000000000" pitchFamily="65" charset="-120"/>
              </a:rPr>
              <a:t>本專題使用</a:t>
            </a:r>
            <a:r>
              <a:rPr lang="en-US" altLang="zh-TW" sz="1100">
                <a:latin typeface="標楷體" panose="03000509000000000000" pitchFamily="65" charset="-120"/>
                <a:ea typeface="標楷體" panose="03000509000000000000" pitchFamily="65" charset="-120"/>
              </a:rPr>
              <a:t>MVVC</a:t>
            </a:r>
            <a:r>
              <a:rPr lang="zh-TW" altLang="zh-TW" sz="1100">
                <a:latin typeface="標楷體" panose="03000509000000000000" pitchFamily="65" charset="-120"/>
                <a:ea typeface="標楷體" panose="03000509000000000000" pitchFamily="65" charset="-120"/>
              </a:rPr>
              <a:t>架構，來優化使用者介面與後端伺服器之間的資料交換流程，他們之間透過</a:t>
            </a:r>
            <a:r>
              <a:rPr lang="en-US" altLang="zh-TW" sz="1100" err="1">
                <a:latin typeface="標楷體" panose="03000509000000000000" pitchFamily="65" charset="-120"/>
                <a:ea typeface="標楷體" panose="03000509000000000000" pitchFamily="65" charset="-120"/>
              </a:rPr>
              <a:t>ViewModel</a:t>
            </a:r>
            <a:r>
              <a:rPr lang="en-US" altLang="zh-TW" sz="1100">
                <a:latin typeface="標楷體" panose="03000509000000000000" pitchFamily="65" charset="-120"/>
                <a:ea typeface="標楷體" panose="03000509000000000000" pitchFamily="65" charset="-120"/>
              </a:rPr>
              <a:t> </a:t>
            </a:r>
            <a:r>
              <a:rPr lang="zh-TW" altLang="zh-TW" sz="1100">
                <a:latin typeface="標楷體" panose="03000509000000000000" pitchFamily="65" charset="-120"/>
                <a:ea typeface="標楷體" panose="03000509000000000000" pitchFamily="65" charset="-120"/>
              </a:rPr>
              <a:t>來交換傳輸資料，並且在</a:t>
            </a:r>
            <a:r>
              <a:rPr lang="en-US" altLang="zh-TW" sz="1100" err="1">
                <a:latin typeface="標楷體" panose="03000509000000000000" pitchFamily="65" charset="-120"/>
                <a:ea typeface="標楷體" panose="03000509000000000000" pitchFamily="65" charset="-120"/>
              </a:rPr>
              <a:t>ViewModel</a:t>
            </a:r>
            <a:r>
              <a:rPr lang="zh-TW" altLang="zh-TW" sz="1100">
                <a:latin typeface="標楷體" panose="03000509000000000000" pitchFamily="65" charset="-120"/>
                <a:ea typeface="標楷體" panose="03000509000000000000" pitchFamily="65" charset="-120"/>
              </a:rPr>
              <a:t>來處理所有的驗證或商業邏輯，使</a:t>
            </a:r>
            <a:r>
              <a:rPr lang="en-US" altLang="zh-TW" sz="1100">
                <a:latin typeface="標楷體" panose="03000509000000000000" pitchFamily="65" charset="-120"/>
                <a:ea typeface="標楷體" panose="03000509000000000000" pitchFamily="65" charset="-120"/>
              </a:rPr>
              <a:t>View</a:t>
            </a:r>
            <a:r>
              <a:rPr lang="zh-TW" altLang="zh-TW" sz="1100">
                <a:latin typeface="標楷體" panose="03000509000000000000" pitchFamily="65" charset="-120"/>
                <a:ea typeface="標楷體" panose="03000509000000000000" pitchFamily="65" charset="-120"/>
              </a:rPr>
              <a:t>和</a:t>
            </a:r>
            <a:r>
              <a:rPr lang="en-US" altLang="zh-TW" sz="1100">
                <a:latin typeface="標楷體" panose="03000509000000000000" pitchFamily="65" charset="-120"/>
                <a:ea typeface="標楷體" panose="03000509000000000000" pitchFamily="65" charset="-120"/>
              </a:rPr>
              <a:t>Model</a:t>
            </a:r>
            <a:r>
              <a:rPr lang="zh-TW" altLang="zh-TW" sz="1100">
                <a:latin typeface="標楷體" panose="03000509000000000000" pitchFamily="65" charset="-120"/>
                <a:ea typeface="標楷體" panose="03000509000000000000" pitchFamily="65" charset="-120"/>
              </a:rPr>
              <a:t>的程式碼可以精簡化。</a:t>
            </a:r>
          </a:p>
          <a:p>
            <a:pPr marL="0" lvl="0" indent="0" algn="l" rtl="0">
              <a:spcBef>
                <a:spcPts val="0"/>
              </a:spcBef>
              <a:spcAft>
                <a:spcPts val="0"/>
              </a:spcAft>
              <a:buNone/>
            </a:pPr>
            <a:endParaRPr/>
          </a:p>
        </p:txBody>
      </p:sp>
    </p:spTree>
    <p:extLst>
      <p:ext uri="{BB962C8B-B14F-4D97-AF65-F5344CB8AC3E}">
        <p14:creationId xmlns:p14="http://schemas.microsoft.com/office/powerpoint/2010/main" val="32545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buNone/>
            </a:pPr>
            <a:r>
              <a:rPr lang="en-US" altLang="zh-TW" sz="1100" b="1">
                <a:latin typeface="標楷體" panose="03000509000000000000" pitchFamily="65" charset="-120"/>
                <a:ea typeface="標楷體" panose="03000509000000000000" pitchFamily="65" charset="-120"/>
              </a:rPr>
              <a:t>MVVC</a:t>
            </a:r>
            <a:r>
              <a:rPr lang="zh-TW" altLang="zh-TW" sz="1100" b="1">
                <a:latin typeface="標楷體" panose="03000509000000000000" pitchFamily="65" charset="-120"/>
                <a:ea typeface="標楷體" panose="03000509000000000000" pitchFamily="65" charset="-120"/>
              </a:rPr>
              <a:t>架構</a:t>
            </a:r>
            <a:r>
              <a:rPr lang="en-US" altLang="zh-TW" sz="1100">
                <a:latin typeface="標楷體" panose="03000509000000000000" pitchFamily="65" charset="-120"/>
                <a:ea typeface="標楷體" panose="03000509000000000000" pitchFamily="65" charset="-120"/>
              </a:rPr>
              <a:t>:</a:t>
            </a:r>
            <a:endParaRPr lang="zh-TW" altLang="zh-TW" sz="1100">
              <a:latin typeface="標楷體" panose="03000509000000000000" pitchFamily="65" charset="-120"/>
              <a:ea typeface="標楷體" panose="03000509000000000000" pitchFamily="65" charset="-120"/>
            </a:endParaRPr>
          </a:p>
          <a:p>
            <a:pPr marL="0" indent="0">
              <a:buNone/>
            </a:pPr>
            <a:r>
              <a:rPr lang="zh-TW" altLang="zh-TW" sz="1100">
                <a:latin typeface="標楷體" panose="03000509000000000000" pitchFamily="65" charset="-120"/>
                <a:ea typeface="標楷體" panose="03000509000000000000" pitchFamily="65" charset="-120"/>
              </a:rPr>
              <a:t>本專題使用</a:t>
            </a:r>
            <a:r>
              <a:rPr lang="en-US" altLang="zh-TW" sz="1100">
                <a:latin typeface="標楷體" panose="03000509000000000000" pitchFamily="65" charset="-120"/>
                <a:ea typeface="標楷體" panose="03000509000000000000" pitchFamily="65" charset="-120"/>
              </a:rPr>
              <a:t>MVVC</a:t>
            </a:r>
            <a:r>
              <a:rPr lang="zh-TW" altLang="zh-TW" sz="1100">
                <a:latin typeface="標楷體" panose="03000509000000000000" pitchFamily="65" charset="-120"/>
                <a:ea typeface="標楷體" panose="03000509000000000000" pitchFamily="65" charset="-120"/>
              </a:rPr>
              <a:t>架構，來優化使用者介面與後端伺服器之間的資料交換流程，他們之間透過</a:t>
            </a:r>
            <a:r>
              <a:rPr lang="en-US" altLang="zh-TW" sz="1100" err="1">
                <a:latin typeface="標楷體" panose="03000509000000000000" pitchFamily="65" charset="-120"/>
                <a:ea typeface="標楷體" panose="03000509000000000000" pitchFamily="65" charset="-120"/>
              </a:rPr>
              <a:t>ViewModel</a:t>
            </a:r>
            <a:r>
              <a:rPr lang="en-US" altLang="zh-TW" sz="1100">
                <a:latin typeface="標楷體" panose="03000509000000000000" pitchFamily="65" charset="-120"/>
                <a:ea typeface="標楷體" panose="03000509000000000000" pitchFamily="65" charset="-120"/>
              </a:rPr>
              <a:t> </a:t>
            </a:r>
            <a:r>
              <a:rPr lang="zh-TW" altLang="zh-TW" sz="1100">
                <a:latin typeface="標楷體" panose="03000509000000000000" pitchFamily="65" charset="-120"/>
                <a:ea typeface="標楷體" panose="03000509000000000000" pitchFamily="65" charset="-120"/>
              </a:rPr>
              <a:t>來交換傳輸資料，並且在</a:t>
            </a:r>
            <a:r>
              <a:rPr lang="en-US" altLang="zh-TW" sz="1100" err="1">
                <a:latin typeface="標楷體" panose="03000509000000000000" pitchFamily="65" charset="-120"/>
                <a:ea typeface="標楷體" panose="03000509000000000000" pitchFamily="65" charset="-120"/>
              </a:rPr>
              <a:t>ViewModel</a:t>
            </a:r>
            <a:r>
              <a:rPr lang="zh-TW" altLang="zh-TW" sz="1100">
                <a:latin typeface="標楷體" panose="03000509000000000000" pitchFamily="65" charset="-120"/>
                <a:ea typeface="標楷體" panose="03000509000000000000" pitchFamily="65" charset="-120"/>
              </a:rPr>
              <a:t>來處理所有的驗證或商業邏輯，使</a:t>
            </a:r>
            <a:r>
              <a:rPr lang="en-US" altLang="zh-TW" sz="1100">
                <a:latin typeface="標楷體" panose="03000509000000000000" pitchFamily="65" charset="-120"/>
                <a:ea typeface="標楷體" panose="03000509000000000000" pitchFamily="65" charset="-120"/>
              </a:rPr>
              <a:t>View</a:t>
            </a:r>
            <a:r>
              <a:rPr lang="zh-TW" altLang="zh-TW" sz="1100">
                <a:latin typeface="標楷體" panose="03000509000000000000" pitchFamily="65" charset="-120"/>
                <a:ea typeface="標楷體" panose="03000509000000000000" pitchFamily="65" charset="-120"/>
              </a:rPr>
              <a:t>和</a:t>
            </a:r>
            <a:r>
              <a:rPr lang="en-US" altLang="zh-TW" sz="1100">
                <a:latin typeface="標楷體" panose="03000509000000000000" pitchFamily="65" charset="-120"/>
                <a:ea typeface="標楷體" panose="03000509000000000000" pitchFamily="65" charset="-120"/>
              </a:rPr>
              <a:t>Model</a:t>
            </a:r>
            <a:r>
              <a:rPr lang="zh-TW" altLang="zh-TW" sz="1100">
                <a:latin typeface="標楷體" panose="03000509000000000000" pitchFamily="65" charset="-120"/>
                <a:ea typeface="標楷體" panose="03000509000000000000" pitchFamily="65" charset="-120"/>
              </a:rPr>
              <a:t>的程式碼可以精簡化。</a:t>
            </a:r>
          </a:p>
          <a:p>
            <a:pPr marL="0" lvl="0" indent="0" algn="l" rtl="0">
              <a:spcBef>
                <a:spcPts val="0"/>
              </a:spcBef>
              <a:spcAft>
                <a:spcPts val="0"/>
              </a:spcAft>
              <a:buNone/>
            </a:pPr>
            <a:endParaRPr/>
          </a:p>
        </p:txBody>
      </p:sp>
    </p:spTree>
    <p:extLst>
      <p:ext uri="{BB962C8B-B14F-4D97-AF65-F5344CB8AC3E}">
        <p14:creationId xmlns:p14="http://schemas.microsoft.com/office/powerpoint/2010/main" val="3917022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a:solidFill>
                  <a:schemeClr val="dk1"/>
                </a:solidFill>
                <a:latin typeface="Muli"/>
                <a:ea typeface="Muli"/>
                <a:cs typeface="Muli"/>
                <a:sym typeface="Muli"/>
              </a:rPr>
              <a:t>現況及設計的理念、系統架構圖和流程圖</a:t>
            </a:r>
          </a:p>
          <a:p>
            <a:pPr marL="0" lvl="0" indent="0" algn="l" rtl="0">
              <a:spcBef>
                <a:spcPts val="0"/>
              </a:spcBef>
              <a:spcAft>
                <a:spcPts val="0"/>
              </a:spcAft>
              <a:buNone/>
            </a:pPr>
            <a:endParaRPr/>
          </a:p>
        </p:txBody>
      </p:sp>
    </p:spTree>
    <p:extLst>
      <p:ext uri="{BB962C8B-B14F-4D97-AF65-F5344CB8AC3E}">
        <p14:creationId xmlns:p14="http://schemas.microsoft.com/office/powerpoint/2010/main" val="1289544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1">
                <a:latin typeface="標楷體" panose="03000509000000000000" pitchFamily="65" charset="-120"/>
                <a:ea typeface="標楷體" panose="03000509000000000000" pitchFamily="65" charset="-120"/>
              </a:rPr>
              <a:t>本次專題中，為了解決智慧城市中，國道車輛的交通壅塞問題，所導致的城市交通壅塞以及進一步造成空氣汙染的問題。</a:t>
            </a:r>
            <a:endParaRPr lang="zh-TW" altLang="zh-TW" sz="110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34956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1">
                <a:latin typeface="標楷體" panose="03000509000000000000" pitchFamily="65" charset="-120"/>
                <a:ea typeface="標楷體" panose="03000509000000000000" pitchFamily="65" charset="-120"/>
              </a:rPr>
              <a:t>本次專題中，為了解決智慧城市中，國道車輛的交通壅塞問題，所導致的城市交通壅塞以及進一步造成空氣汙染的問題。</a:t>
            </a:r>
            <a:endParaRPr lang="zh-TW" altLang="zh-TW" sz="110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4912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b5690e624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b5690e624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1">
                <a:latin typeface="標楷體" panose="03000509000000000000" pitchFamily="65" charset="-120"/>
                <a:ea typeface="標楷體" panose="03000509000000000000" pitchFamily="65" charset="-120"/>
              </a:rPr>
              <a:t>本次專題中，為了解決智慧城市中，國道車輛的交通壅塞問題，所導致的城市交通壅塞以及進一步造成空氣汙染的問題。</a:t>
            </a:r>
            <a:endParaRPr lang="zh-TW" altLang="zh-TW" sz="110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1256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buNone/>
            </a:pPr>
            <a:r>
              <a:rPr lang="zh-TW" altLang="en-US" sz="1100" b="1">
                <a:latin typeface="標楷體" panose="03000509000000000000" pitchFamily="65" charset="-120"/>
                <a:ea typeface="標楷體" panose="03000509000000000000" pitchFamily="65" charset="-120"/>
              </a:rPr>
              <a:t>這次提出的解決方法的架構是使用影像監控車流量的方式，再透過決策樹的預測，最後將預測結果傳送給使用者</a:t>
            </a:r>
            <a:r>
              <a:rPr lang="en-US" altLang="zh-TW" sz="1100" b="1">
                <a:latin typeface="標楷體" panose="03000509000000000000" pitchFamily="65" charset="-120"/>
                <a:ea typeface="標楷體" panose="03000509000000000000" pitchFamily="65" charset="-120"/>
              </a:rPr>
              <a:t>APP</a:t>
            </a:r>
            <a:r>
              <a:rPr lang="zh-TW" altLang="en-US" sz="1100" b="1">
                <a:latin typeface="標楷體" panose="03000509000000000000" pitchFamily="65" charset="-120"/>
                <a:ea typeface="標楷體" panose="03000509000000000000" pitchFamily="65" charset="-120"/>
              </a:rPr>
              <a:t>來讓車輛駕駛得知目前國道的狀態，可以讓他們去考慮是否要上國道。</a:t>
            </a:r>
            <a:endParaRPr lang="en-US" altLang="zh-TW" sz="1100" b="1">
              <a:latin typeface="標楷體" panose="03000509000000000000" pitchFamily="65" charset="-120"/>
              <a:ea typeface="標楷體" panose="03000509000000000000" pitchFamily="65" charset="-120"/>
            </a:endParaRPr>
          </a:p>
          <a:p>
            <a:pPr indent="0">
              <a:buNone/>
            </a:pPr>
            <a:r>
              <a:rPr lang="zh-TW" altLang="en-US" sz="1100" b="1">
                <a:latin typeface="標楷體" panose="03000509000000000000" pitchFamily="65" charset="-120"/>
                <a:ea typeface="標楷體" panose="03000509000000000000" pitchFamily="65" charset="-120"/>
              </a:rPr>
              <a:t>透過參考影像辨識領域近期</a:t>
            </a:r>
            <a:r>
              <a:rPr lang="en-US" altLang="zh-TW" sz="1100" b="1">
                <a:latin typeface="標楷體" panose="03000509000000000000" pitchFamily="65" charset="-120"/>
                <a:ea typeface="標楷體" panose="03000509000000000000" pitchFamily="65" charset="-120"/>
              </a:rPr>
              <a:t>yolov7</a:t>
            </a:r>
            <a:r>
              <a:rPr lang="zh-TW" altLang="en-US" sz="1100" b="1">
                <a:latin typeface="標楷體" panose="03000509000000000000" pitchFamily="65" charset="-120"/>
                <a:ea typeface="標楷體" panose="03000509000000000000" pitchFamily="65" charset="-120"/>
              </a:rPr>
              <a:t>的研究和</a:t>
            </a:r>
            <a:r>
              <a:rPr lang="en-US" altLang="zh-TW" sz="1100" b="1" err="1">
                <a:latin typeface="標楷體" panose="03000509000000000000" pitchFamily="65" charset="-120"/>
                <a:ea typeface="標楷體" panose="03000509000000000000" pitchFamily="65" charset="-120"/>
              </a:rPr>
              <a:t>DeepSort</a:t>
            </a:r>
            <a:r>
              <a:rPr lang="zh-TW" altLang="en-US" sz="1100" b="1">
                <a:latin typeface="標楷體" panose="03000509000000000000" pitchFamily="65" charset="-120"/>
                <a:ea typeface="標楷體" panose="03000509000000000000" pitchFamily="65" charset="-120"/>
              </a:rPr>
              <a:t>演算法的搭配，來完成車流量的辨識，再將車流量和時間點傳送給</a:t>
            </a:r>
            <a:r>
              <a:rPr lang="en-US" altLang="zh-TW" sz="1100" b="1">
                <a:latin typeface="標楷體" panose="03000509000000000000" pitchFamily="65" charset="-120"/>
                <a:ea typeface="標楷體" panose="03000509000000000000" pitchFamily="65" charset="-120"/>
              </a:rPr>
              <a:t>MySQL</a:t>
            </a:r>
            <a:r>
              <a:rPr lang="zh-TW" altLang="en-US" sz="1100" b="1">
                <a:latin typeface="標楷體" panose="03000509000000000000" pitchFamily="65" charset="-120"/>
                <a:ea typeface="標楷體" panose="03000509000000000000" pitchFamily="65" charset="-120"/>
              </a:rPr>
              <a:t>資料庫儲存</a:t>
            </a:r>
            <a:endParaRPr lang="zh-TW" altLang="zh-TW" sz="110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1156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1">
                <a:latin typeface="標楷體" panose="03000509000000000000" pitchFamily="65" charset="-120"/>
                <a:ea typeface="標楷體" panose="03000509000000000000" pitchFamily="65" charset="-120"/>
              </a:rPr>
              <a:t>接著將資料傳送到</a:t>
            </a:r>
            <a:r>
              <a:rPr lang="en-US" altLang="zh-TW" sz="1100" b="1">
                <a:latin typeface="標楷體" panose="03000509000000000000" pitchFamily="65" charset="-120"/>
                <a:ea typeface="標楷體" panose="03000509000000000000" pitchFamily="65" charset="-120"/>
              </a:rPr>
              <a:t>ML model</a:t>
            </a:r>
            <a:r>
              <a:rPr lang="zh-TW" altLang="en-US" sz="1100" b="1">
                <a:latin typeface="標楷體" panose="03000509000000000000" pitchFamily="65" charset="-120"/>
                <a:ea typeface="標楷體" panose="03000509000000000000" pitchFamily="65" charset="-120"/>
              </a:rPr>
              <a:t>，並且將訓練資料經過預處理成合理的訓練格式，在訓練時採用</a:t>
            </a:r>
            <a:r>
              <a:rPr lang="en-US" altLang="zh-TW" sz="1100" b="1">
                <a:latin typeface="標楷體" panose="03000509000000000000" pitchFamily="65" charset="-120"/>
                <a:ea typeface="標楷體" panose="03000509000000000000" pitchFamily="65" charset="-120"/>
              </a:rPr>
              <a:t>Decision Tree</a:t>
            </a:r>
            <a:r>
              <a:rPr lang="zh-TW" altLang="en-US" sz="1100" b="1">
                <a:latin typeface="標楷體" panose="03000509000000000000" pitchFamily="65" charset="-120"/>
                <a:ea typeface="標楷體" panose="03000509000000000000" pitchFamily="65" charset="-120"/>
              </a:rPr>
              <a:t>中的</a:t>
            </a:r>
            <a:r>
              <a:rPr lang="en-US" altLang="zh-TW" sz="1100" b="1">
                <a:latin typeface="標楷體" panose="03000509000000000000" pitchFamily="65" charset="-120"/>
                <a:ea typeface="標楷體" panose="03000509000000000000" pitchFamily="65" charset="-120"/>
              </a:rPr>
              <a:t>C4.5</a:t>
            </a:r>
            <a:r>
              <a:rPr lang="zh-TW" altLang="en-US" sz="1100" b="1">
                <a:latin typeface="標楷體" panose="03000509000000000000" pitchFamily="65" charset="-120"/>
                <a:ea typeface="標楷體" panose="03000509000000000000" pitchFamily="65" charset="-120"/>
              </a:rPr>
              <a:t>演算法來訓練，來增快速度和處理連續的特徵資料</a:t>
            </a:r>
            <a:endParaRPr lang="zh-TW" altLang="zh-TW" sz="110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85415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buNone/>
            </a:pPr>
            <a:r>
              <a:rPr lang="zh-TW" altLang="en-US" sz="1100" b="1">
                <a:latin typeface="標楷體" panose="03000509000000000000" pitchFamily="65" charset="-120"/>
                <a:ea typeface="標楷體" panose="03000509000000000000" pitchFamily="65" charset="-120"/>
              </a:rPr>
              <a:t>這次提出的解決方法的架構是使用影像監控車流量的方式，再透過決策樹的預測，最後將預測結果傳送給使用者</a:t>
            </a:r>
            <a:r>
              <a:rPr lang="en-US" altLang="zh-TW" sz="1100" b="1">
                <a:latin typeface="標楷體" panose="03000509000000000000" pitchFamily="65" charset="-120"/>
                <a:ea typeface="標楷體" panose="03000509000000000000" pitchFamily="65" charset="-120"/>
              </a:rPr>
              <a:t>APP</a:t>
            </a:r>
            <a:r>
              <a:rPr lang="zh-TW" altLang="en-US" sz="1100" b="1">
                <a:latin typeface="標楷體" panose="03000509000000000000" pitchFamily="65" charset="-120"/>
                <a:ea typeface="標楷體" panose="03000509000000000000" pitchFamily="65" charset="-120"/>
              </a:rPr>
              <a:t>來讓車輛駕駛得知目前國道的狀態，可以讓他們去考慮是否要上國道。</a:t>
            </a:r>
            <a:endParaRPr lang="en-US" altLang="zh-TW" sz="1100" b="1">
              <a:latin typeface="標楷體" panose="03000509000000000000" pitchFamily="65" charset="-120"/>
              <a:ea typeface="標楷體" panose="03000509000000000000" pitchFamily="65" charset="-120"/>
            </a:endParaRPr>
          </a:p>
          <a:p>
            <a:pPr indent="0">
              <a:buNone/>
            </a:pPr>
            <a:r>
              <a:rPr lang="zh-TW" altLang="en-US" sz="1100" b="1">
                <a:latin typeface="標楷體" panose="03000509000000000000" pitchFamily="65" charset="-120"/>
                <a:ea typeface="標楷體" panose="03000509000000000000" pitchFamily="65" charset="-120"/>
              </a:rPr>
              <a:t>透過參考影像辨識領域近期</a:t>
            </a:r>
            <a:r>
              <a:rPr lang="en-US" altLang="zh-TW" sz="1100" b="1">
                <a:latin typeface="標楷體" panose="03000509000000000000" pitchFamily="65" charset="-120"/>
                <a:ea typeface="標楷體" panose="03000509000000000000" pitchFamily="65" charset="-120"/>
              </a:rPr>
              <a:t>yolov7</a:t>
            </a:r>
            <a:r>
              <a:rPr lang="zh-TW" altLang="en-US" sz="1100" b="1">
                <a:latin typeface="標楷體" panose="03000509000000000000" pitchFamily="65" charset="-120"/>
                <a:ea typeface="標楷體" panose="03000509000000000000" pitchFamily="65" charset="-120"/>
              </a:rPr>
              <a:t>的研究和</a:t>
            </a:r>
            <a:r>
              <a:rPr lang="en-US" altLang="zh-TW" sz="1100" b="1" err="1">
                <a:latin typeface="標楷體" panose="03000509000000000000" pitchFamily="65" charset="-120"/>
                <a:ea typeface="標楷體" panose="03000509000000000000" pitchFamily="65" charset="-120"/>
              </a:rPr>
              <a:t>DeepSort</a:t>
            </a:r>
            <a:r>
              <a:rPr lang="zh-TW" altLang="en-US" sz="1100" b="1">
                <a:latin typeface="標楷體" panose="03000509000000000000" pitchFamily="65" charset="-120"/>
                <a:ea typeface="標楷體" panose="03000509000000000000" pitchFamily="65" charset="-120"/>
              </a:rPr>
              <a:t>演算法的搭配，來完成車流量的辨識，再將車流量和時間點傳送給</a:t>
            </a:r>
            <a:r>
              <a:rPr lang="en-US" altLang="zh-TW" sz="1100" b="1">
                <a:latin typeface="標楷體" panose="03000509000000000000" pitchFamily="65" charset="-120"/>
                <a:ea typeface="標楷體" panose="03000509000000000000" pitchFamily="65" charset="-120"/>
              </a:rPr>
              <a:t>MySQL</a:t>
            </a:r>
            <a:r>
              <a:rPr lang="zh-TW" altLang="en-US" sz="1100" b="1">
                <a:latin typeface="標楷體" panose="03000509000000000000" pitchFamily="65" charset="-120"/>
                <a:ea typeface="標楷體" panose="03000509000000000000" pitchFamily="65" charset="-120"/>
              </a:rPr>
              <a:t>資料庫儲存</a:t>
            </a:r>
            <a:endParaRPr lang="zh-TW" altLang="zh-TW" sz="110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04994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1">
                <a:latin typeface="標楷體" panose="03000509000000000000" pitchFamily="65" charset="-120"/>
                <a:ea typeface="標楷體" panose="03000509000000000000" pitchFamily="65" charset="-120"/>
              </a:rPr>
              <a:t>接下來，使用經過訓練之後的</a:t>
            </a:r>
            <a:r>
              <a:rPr lang="en-US" altLang="zh-TW" sz="1100" b="1">
                <a:latin typeface="標楷體" panose="03000509000000000000" pitchFamily="65" charset="-120"/>
                <a:ea typeface="標楷體" panose="03000509000000000000" pitchFamily="65" charset="-120"/>
              </a:rPr>
              <a:t>Model</a:t>
            </a:r>
            <a:r>
              <a:rPr lang="zh-TW" altLang="en-US" sz="1100" b="1">
                <a:latin typeface="標楷體" panose="03000509000000000000" pitchFamily="65" charset="-120"/>
                <a:ea typeface="標楷體" panose="03000509000000000000" pitchFamily="65" charset="-120"/>
              </a:rPr>
              <a:t>用來決策目前接收到的資料，這資料是即時的影像辨識資料所產生的車流量與時間點數據，預測之後的結果有兩種，其中一種是國道壅塞，另一種是國道流暢，把這結果和時間點存入</a:t>
            </a:r>
            <a:r>
              <a:rPr lang="en-US" altLang="zh-TW" sz="1100" b="1">
                <a:latin typeface="標楷體" panose="03000509000000000000" pitchFamily="65" charset="-120"/>
                <a:ea typeface="標楷體" panose="03000509000000000000" pitchFamily="65" charset="-120"/>
              </a:rPr>
              <a:t>sqlite3</a:t>
            </a:r>
            <a:r>
              <a:rPr lang="zh-TW" altLang="en-US" sz="1100" b="1">
                <a:latin typeface="標楷體" panose="03000509000000000000" pitchFamily="65" charset="-120"/>
                <a:ea typeface="標楷體" panose="03000509000000000000" pitchFamily="65" charset="-120"/>
              </a:rPr>
              <a:t>的資料庫</a:t>
            </a:r>
            <a:endParaRPr lang="zh-TW" altLang="zh-TW" sz="110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17602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1">
                <a:latin typeface="標楷體" panose="03000509000000000000" pitchFamily="65" charset="-120"/>
                <a:ea typeface="標楷體" panose="03000509000000000000" pitchFamily="65" charset="-120"/>
              </a:rPr>
              <a:t>接下來將資料庫的資料提供給使用者的手機</a:t>
            </a:r>
            <a:r>
              <a:rPr lang="en-US" altLang="zh-TW" sz="1100" b="1">
                <a:latin typeface="標楷體" panose="03000509000000000000" pitchFamily="65" charset="-120"/>
                <a:ea typeface="標楷體" panose="03000509000000000000" pitchFamily="65" charset="-120"/>
              </a:rPr>
              <a:t>APP</a:t>
            </a:r>
            <a:r>
              <a:rPr lang="zh-TW" altLang="en-US" sz="1100" b="1">
                <a:latin typeface="標楷體" panose="03000509000000000000" pitchFamily="65" charset="-120"/>
                <a:ea typeface="標楷體" panose="03000509000000000000" pitchFamily="65" charset="-120"/>
              </a:rPr>
              <a:t>存取資料，這裡設計的手機</a:t>
            </a:r>
            <a:r>
              <a:rPr lang="en-US" altLang="zh-TW" sz="1100" b="1">
                <a:latin typeface="標楷體" panose="03000509000000000000" pitchFamily="65" charset="-120"/>
                <a:ea typeface="標楷體" panose="03000509000000000000" pitchFamily="65" charset="-120"/>
              </a:rPr>
              <a:t>APP</a:t>
            </a:r>
            <a:r>
              <a:rPr lang="zh-TW" altLang="en-US" sz="1100" b="1">
                <a:latin typeface="標楷體" panose="03000509000000000000" pitchFamily="65" charset="-120"/>
                <a:ea typeface="標楷體" panose="03000509000000000000" pitchFamily="65" charset="-120"/>
              </a:rPr>
              <a:t>是以</a:t>
            </a:r>
            <a:r>
              <a:rPr lang="en-US" altLang="zh-TW" sz="1100" b="1">
                <a:latin typeface="標楷體" panose="03000509000000000000" pitchFamily="65" charset="-120"/>
                <a:ea typeface="標楷體" panose="03000509000000000000" pitchFamily="65" charset="-120"/>
              </a:rPr>
              <a:t>MVVC</a:t>
            </a:r>
            <a:r>
              <a:rPr lang="zh-TW" altLang="en-US" sz="1100" b="1">
                <a:latin typeface="標楷體" panose="03000509000000000000" pitchFamily="65" charset="-120"/>
                <a:ea typeface="標楷體" panose="03000509000000000000" pitchFamily="65" charset="-120"/>
              </a:rPr>
              <a:t>架構為設計核心來設計使用的介面以及後端伺服器與</a:t>
            </a:r>
            <a:r>
              <a:rPr lang="en-US" altLang="zh-TW" sz="1100" b="1">
                <a:latin typeface="標楷體" panose="03000509000000000000" pitchFamily="65" charset="-120"/>
                <a:ea typeface="標楷體" panose="03000509000000000000" pitchFamily="65" charset="-120"/>
              </a:rPr>
              <a:t>sqlite3</a:t>
            </a:r>
            <a:r>
              <a:rPr lang="zh-TW" altLang="en-US" sz="1100" b="1">
                <a:latin typeface="標楷體" panose="03000509000000000000" pitchFamily="65" charset="-120"/>
                <a:ea typeface="標楷體" panose="03000509000000000000" pitchFamily="65" charset="-120"/>
              </a:rPr>
              <a:t>資料庫的溝通，所以使用者的前端</a:t>
            </a:r>
            <a:r>
              <a:rPr lang="en-US" altLang="zh-TW" sz="1100" b="1">
                <a:latin typeface="標楷體" panose="03000509000000000000" pitchFamily="65" charset="-120"/>
                <a:ea typeface="標楷體" panose="03000509000000000000" pitchFamily="65" charset="-120"/>
              </a:rPr>
              <a:t>(View)</a:t>
            </a:r>
            <a:r>
              <a:rPr lang="zh-TW" altLang="en-US" sz="1100" b="1">
                <a:latin typeface="標楷體" panose="03000509000000000000" pitchFamily="65" charset="-120"/>
                <a:ea typeface="標楷體" panose="03000509000000000000" pitchFamily="65" charset="-120"/>
              </a:rPr>
              <a:t>的部分會顯示出目前國道的狀態，所以車輛駕駛可以根據這個資訊來進一步判斷是否要前往此國道，來避免不必要的等待和減緩國道壅塞的問題。</a:t>
            </a:r>
            <a:endParaRPr lang="zh-TW" altLang="zh-TW" sz="110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87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fd4e82847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1fd4e82847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zh-TW" sz="1100" kern="100">
                <a:effectLst/>
                <a:latin typeface="Calibri" panose="020F0502020204030204" pitchFamily="34" charset="0"/>
                <a:ea typeface="標楷體" panose="03000509000000000000" pitchFamily="65" charset="-120"/>
                <a:cs typeface="Times New Roman" panose="02020603050405020304" pitchFamily="18" charset="0"/>
              </a:rPr>
              <a:t>使用者即時的</a:t>
            </a:r>
            <a:r>
              <a:rPr lang="zh-TW" altLang="en-US" sz="1100" kern="100">
                <a:effectLst/>
                <a:latin typeface="Calibri" panose="020F0502020204030204" pitchFamily="34" charset="0"/>
                <a:ea typeface="標楷體" panose="03000509000000000000" pitchFamily="65" charset="-120"/>
                <a:cs typeface="Times New Roman" panose="02020603050405020304" pitchFamily="18" charset="0"/>
              </a:rPr>
              <a:t>國道</a:t>
            </a:r>
            <a:r>
              <a:rPr lang="zh-TW" altLang="zh-TW" sz="1100" kern="100">
                <a:effectLst/>
                <a:latin typeface="Calibri" panose="020F0502020204030204" pitchFamily="34" charset="0"/>
                <a:ea typeface="標楷體" panose="03000509000000000000" pitchFamily="65" charset="-120"/>
                <a:cs typeface="Times New Roman" panose="02020603050405020304" pitchFamily="18" charset="0"/>
              </a:rPr>
              <a:t>壅塞資訊</a:t>
            </a:r>
            <a:endParaRPr lang="zh-TW" altLang="zh-TW" sz="1100" kern="10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zh-TW" sz="1100" kern="100">
                <a:effectLst/>
                <a:latin typeface="Calibri" panose="020F0502020204030204" pitchFamily="34" charset="0"/>
                <a:ea typeface="標楷體" panose="03000509000000000000" pitchFamily="65" charset="-120"/>
                <a:cs typeface="Times New Roman" panose="02020603050405020304" pitchFamily="18" charset="0"/>
              </a:rPr>
              <a:t>避免</a:t>
            </a:r>
            <a:r>
              <a:rPr lang="zh-TW" altLang="en-US" sz="1100" kern="100">
                <a:effectLst/>
                <a:latin typeface="Calibri" panose="020F0502020204030204" pitchFamily="34" charset="0"/>
                <a:ea typeface="標楷體" panose="03000509000000000000" pitchFamily="65" charset="-120"/>
                <a:cs typeface="Times New Roman" panose="02020603050405020304" pitchFamily="18" charset="0"/>
              </a:rPr>
              <a:t>國道</a:t>
            </a:r>
            <a:r>
              <a:rPr lang="zh-TW" altLang="zh-TW" sz="1100" kern="100">
                <a:effectLst/>
                <a:latin typeface="Calibri" panose="020F0502020204030204" pitchFamily="34" charset="0"/>
                <a:ea typeface="標楷體" panose="03000509000000000000" pitchFamily="65" charset="-120"/>
                <a:cs typeface="Times New Roman" panose="02020603050405020304" pitchFamily="18" charset="0"/>
              </a:rPr>
              <a:t>壅塞問題的延續</a:t>
            </a:r>
            <a:endParaRPr lang="zh-TW" altLang="zh-TW" sz="1100" kern="10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zh-TW" sz="1100" kern="100">
                <a:effectLst/>
                <a:latin typeface="Calibri" panose="020F0502020204030204" pitchFamily="34" charset="0"/>
                <a:ea typeface="標楷體" panose="03000509000000000000" pitchFamily="65" charset="-120"/>
                <a:cs typeface="Times New Roman" panose="02020603050405020304" pitchFamily="18" charset="0"/>
              </a:rPr>
              <a:t>減低更多的碳排放問題</a:t>
            </a:r>
            <a:endParaRPr lang="zh-TW" altLang="zh-TW" sz="1100" kern="10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752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145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a:solidFill>
                  <a:schemeClr val="dk1"/>
                </a:solidFill>
                <a:latin typeface="Muli"/>
                <a:ea typeface="Muli"/>
                <a:cs typeface="Muli"/>
                <a:sym typeface="Muli"/>
              </a:rPr>
              <a:t>現況及設計的理念、系統架構圖和流程圖</a:t>
            </a:r>
          </a:p>
          <a:p>
            <a:pPr marL="0" lvl="0" indent="0" algn="l" rtl="0">
              <a:spcBef>
                <a:spcPts val="0"/>
              </a:spcBef>
              <a:spcAft>
                <a:spcPts val="0"/>
              </a:spcAft>
              <a:buNone/>
            </a:pPr>
            <a:endParaRPr/>
          </a:p>
        </p:txBody>
      </p:sp>
    </p:spTree>
    <p:extLst>
      <p:ext uri="{BB962C8B-B14F-4D97-AF65-F5344CB8AC3E}">
        <p14:creationId xmlns:p14="http://schemas.microsoft.com/office/powerpoint/2010/main" val="3328897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171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446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255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088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091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91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669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a:solidFill>
                  <a:schemeClr val="dk1"/>
                </a:solidFill>
                <a:latin typeface="Muli"/>
                <a:ea typeface="Muli"/>
                <a:cs typeface="Muli"/>
                <a:sym typeface="Muli"/>
              </a:rPr>
              <a:t>現況及設計的理念、系統架構圖和流程圖</a:t>
            </a:r>
          </a:p>
          <a:p>
            <a:pPr marL="0" lvl="0" indent="0" algn="l" rtl="0">
              <a:spcBef>
                <a:spcPts val="0"/>
              </a:spcBef>
              <a:spcAft>
                <a:spcPts val="0"/>
              </a:spcAft>
              <a:buNone/>
            </a:pPr>
            <a:endParaRPr/>
          </a:p>
        </p:txBody>
      </p:sp>
    </p:spTree>
    <p:extLst>
      <p:ext uri="{BB962C8B-B14F-4D97-AF65-F5344CB8AC3E}">
        <p14:creationId xmlns:p14="http://schemas.microsoft.com/office/powerpoint/2010/main" val="3708186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610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52082ad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52082ad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32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1fd4e82847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1fd4e82847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a:t>透過國道影像監控系統的影像進行處理，將獲得的資訊傳輸到</a:t>
            </a:r>
            <a:r>
              <a:rPr lang="en-US" altLang="zh-TW"/>
              <a:t>yolov7</a:t>
            </a:r>
            <a:r>
              <a:rPr lang="zh-TW" altLang="en-US"/>
              <a:t>中透過影像辨識每分鐘的車流量，再將車流量資訊傳送到伺服器主機做進一步的預測，判斷是否道路壅塞，並將結果儲存進入資料庫，最後透過手機</a:t>
            </a:r>
            <a:r>
              <a:rPr lang="en-US" altLang="zh-TW"/>
              <a:t>APP</a:t>
            </a:r>
            <a:r>
              <a:rPr lang="zh-TW" altLang="en-US"/>
              <a:t>存取資料庫中的最新預測結果，將結果展示給車輛駕駛來得知目前狀態，以及未來的狀態。</a:t>
            </a: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1fd4e82847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1fd4e82847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1fd4e82847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1fd4e82847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a:t>透過國道影像監控系統的影像進行處理，將獲得的資訊傳輸到</a:t>
            </a:r>
            <a:r>
              <a:rPr lang="en-US" altLang="zh-TW"/>
              <a:t>yolov7</a:t>
            </a:r>
            <a:r>
              <a:rPr lang="zh-TW" altLang="en-US"/>
              <a:t>中透過影像辨識每分鐘的車流量，再將車流量資訊傳送到伺服器主機做進一步的預測，判斷是否道路壅塞，並將結果儲存進入資料庫，最後透過手機</a:t>
            </a:r>
            <a:r>
              <a:rPr lang="en-US" altLang="zh-TW"/>
              <a:t>APP</a:t>
            </a:r>
            <a:r>
              <a:rPr lang="zh-TW" altLang="en-US"/>
              <a:t>存取資料庫中的最新預測結果，將結果展示給車輛駕駛來得知目前狀態，以及未來的狀態。</a:t>
            </a:r>
          </a:p>
          <a:p>
            <a:pPr marL="0" lvl="0" indent="0" algn="l" rtl="0">
              <a:spcBef>
                <a:spcPts val="0"/>
              </a:spcBef>
              <a:spcAft>
                <a:spcPts val="0"/>
              </a:spcAft>
              <a:buNone/>
            </a:pPr>
            <a:endParaRPr/>
          </a:p>
        </p:txBody>
      </p:sp>
    </p:spTree>
    <p:extLst>
      <p:ext uri="{BB962C8B-B14F-4D97-AF65-F5344CB8AC3E}">
        <p14:creationId xmlns:p14="http://schemas.microsoft.com/office/powerpoint/2010/main" val="2819346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1fd4e82847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1fd4e82847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a:t>透過國道影像監控系統的影像進行處理，將獲得的資訊傳輸到</a:t>
            </a:r>
            <a:r>
              <a:rPr lang="en-US" altLang="zh-TW"/>
              <a:t>yolov7</a:t>
            </a:r>
            <a:r>
              <a:rPr lang="zh-TW" altLang="en-US"/>
              <a:t>中透過影像辨識每分鐘的車流量，再將車流量資訊傳送到伺服器主機做進一步的預測，判斷是否道路壅塞，並將結果儲存進入資料庫，最後透過手機</a:t>
            </a:r>
            <a:r>
              <a:rPr lang="en-US" altLang="zh-TW"/>
              <a:t>APP</a:t>
            </a:r>
            <a:r>
              <a:rPr lang="zh-TW" altLang="en-US"/>
              <a:t>存取資料庫中的最新預測結果，將結果展示給車輛駕駛來得知目前狀態，以及未來的狀態。</a:t>
            </a:r>
          </a:p>
          <a:p>
            <a:pPr marL="0" lvl="0" indent="0" algn="l" rtl="0">
              <a:spcBef>
                <a:spcPts val="0"/>
              </a:spcBef>
              <a:spcAft>
                <a:spcPts val="0"/>
              </a:spcAft>
              <a:buNone/>
            </a:pPr>
            <a:endParaRPr/>
          </a:p>
        </p:txBody>
      </p:sp>
    </p:spTree>
    <p:extLst>
      <p:ext uri="{BB962C8B-B14F-4D97-AF65-F5344CB8AC3E}">
        <p14:creationId xmlns:p14="http://schemas.microsoft.com/office/powerpoint/2010/main" val="87301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98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a:r>
              <a:rPr lang="en-US" altLang="zh-TW" sz="1100" b="1" kern="100">
                <a:effectLst/>
                <a:latin typeface="標楷體" panose="03000509000000000000" pitchFamily="65" charset="-120"/>
                <a:ea typeface="標楷體" panose="03000509000000000000" pitchFamily="65" charset="-120"/>
                <a:cs typeface="Times New Roman" panose="02020603050405020304" pitchFamily="18" charset="0"/>
              </a:rPr>
              <a:t>Compound the model scaling with concatenation-based model:</a:t>
            </a:r>
            <a:endParaRPr lang="zh-TW" altLang="zh-TW" sz="1100" kern="100">
              <a:effectLst/>
              <a:latin typeface="標楷體" panose="03000509000000000000" pitchFamily="65" charset="-120"/>
              <a:ea typeface="標楷體" panose="03000509000000000000" pitchFamily="65" charset="-120"/>
              <a:cs typeface="Times New Roman" panose="02020603050405020304" pitchFamily="18" charset="0"/>
            </a:endParaRPr>
          </a:p>
          <a:p>
            <a:pPr marL="228600"/>
            <a:r>
              <a:rPr lang="en-US" altLang="zh-TW" sz="1100" kern="100">
                <a:effectLst/>
                <a:latin typeface="標楷體" panose="03000509000000000000" pitchFamily="65" charset="-120"/>
                <a:ea typeface="標楷體" panose="03000509000000000000" pitchFamily="65" charset="-120"/>
                <a:cs typeface="Times New Roman" panose="02020603050405020304" pitchFamily="18" charset="0"/>
              </a:rPr>
              <a:t>Problem:</a:t>
            </a:r>
            <a:r>
              <a:rPr lang="zh-TW" altLang="zh-TW" sz="1100" kern="100">
                <a:effectLst/>
                <a:latin typeface="標楷體" panose="03000509000000000000" pitchFamily="65" charset="-120"/>
                <a:ea typeface="標楷體" panose="03000509000000000000" pitchFamily="65" charset="-120"/>
                <a:cs typeface="Times New Roman" panose="02020603050405020304" pitchFamily="18" charset="0"/>
              </a:rPr>
              <a:t>在串連模型縮放時 模塊的輸出寬度增加 導致接續傳輸層的輸入模塊寬度增加</a:t>
            </a:r>
          </a:p>
          <a:p>
            <a:pPr marL="0" lvl="0" indent="0" algn="l" rtl="0">
              <a:spcBef>
                <a:spcPts val="0"/>
              </a:spcBef>
              <a:spcAft>
                <a:spcPts val="0"/>
              </a:spcAft>
              <a:buNone/>
            </a:pPr>
            <a:endParaRPr/>
          </a:p>
        </p:txBody>
      </p:sp>
    </p:spTree>
    <p:extLst>
      <p:ext uri="{BB962C8B-B14F-4D97-AF65-F5344CB8AC3E}">
        <p14:creationId xmlns:p14="http://schemas.microsoft.com/office/powerpoint/2010/main" val="221648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a:r>
              <a:rPr lang="en-US" altLang="zh-TW" sz="1100" b="1" kern="100">
                <a:effectLst/>
                <a:latin typeface="標楷體" panose="03000509000000000000" pitchFamily="65" charset="-120"/>
                <a:ea typeface="標楷體" panose="03000509000000000000" pitchFamily="65" charset="-120"/>
                <a:cs typeface="Times New Roman" panose="02020603050405020304" pitchFamily="18" charset="0"/>
              </a:rPr>
              <a:t>Compound the model scaling with concatenation-based model:</a:t>
            </a:r>
            <a:endParaRPr lang="zh-TW" altLang="zh-TW" sz="1100" kern="100">
              <a:effectLst/>
              <a:latin typeface="標楷體" panose="03000509000000000000" pitchFamily="65" charset="-120"/>
              <a:ea typeface="標楷體" panose="03000509000000000000" pitchFamily="65" charset="-120"/>
              <a:cs typeface="Times New Roman" panose="02020603050405020304" pitchFamily="18" charset="0"/>
            </a:endParaRPr>
          </a:p>
          <a:p>
            <a:pPr marL="228600"/>
            <a:r>
              <a:rPr lang="en-US" altLang="zh-TW" sz="1100" kern="100">
                <a:effectLst/>
                <a:latin typeface="標楷體" panose="03000509000000000000" pitchFamily="65" charset="-120"/>
                <a:ea typeface="標楷體" panose="03000509000000000000" pitchFamily="65" charset="-120"/>
                <a:cs typeface="Times New Roman" panose="02020603050405020304" pitchFamily="18" charset="0"/>
              </a:rPr>
              <a:t>Problem:</a:t>
            </a:r>
            <a:r>
              <a:rPr lang="zh-TW" altLang="zh-TW" sz="1100" kern="100">
                <a:effectLst/>
                <a:latin typeface="標楷體" panose="03000509000000000000" pitchFamily="65" charset="-120"/>
                <a:ea typeface="標楷體" panose="03000509000000000000" pitchFamily="65" charset="-120"/>
                <a:cs typeface="Times New Roman" panose="02020603050405020304" pitchFamily="18" charset="0"/>
              </a:rPr>
              <a:t>在串連模型縮放時 模塊的輸出寬度增加 導致接續傳輸層的輸入模塊寬度增加</a:t>
            </a:r>
          </a:p>
          <a:p>
            <a:pPr marL="0" lvl="0" indent="0" algn="l" rtl="0">
              <a:spcBef>
                <a:spcPts val="0"/>
              </a:spcBef>
              <a:spcAft>
                <a:spcPts val="0"/>
              </a:spcAft>
              <a:buNone/>
            </a:pPr>
            <a:endParaRPr/>
          </a:p>
        </p:txBody>
      </p:sp>
    </p:spTree>
    <p:extLst>
      <p:ext uri="{BB962C8B-B14F-4D97-AF65-F5344CB8AC3E}">
        <p14:creationId xmlns:p14="http://schemas.microsoft.com/office/powerpoint/2010/main" val="89799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5000"/>
          </a:blip>
          <a:stretch>
            <a:fillRect/>
          </a:stretch>
        </p:blipFill>
        <p:spPr>
          <a:xfrm>
            <a:off x="0" y="0"/>
            <a:ext cx="9144000" cy="5143500"/>
          </a:xfrm>
          <a:prstGeom prst="rect">
            <a:avLst/>
          </a:prstGeom>
          <a:noFill/>
          <a:ln>
            <a:noFill/>
          </a:ln>
        </p:spPr>
      </p:pic>
      <p:grpSp>
        <p:nvGrpSpPr>
          <p:cNvPr id="10" name="Google Shape;10;p2"/>
          <p:cNvGrpSpPr/>
          <p:nvPr/>
        </p:nvGrpSpPr>
        <p:grpSpPr>
          <a:xfrm>
            <a:off x="0" y="0"/>
            <a:ext cx="9144410" cy="5143525"/>
            <a:chOff x="0" y="0"/>
            <a:chExt cx="9144410" cy="5143525"/>
          </a:xfrm>
        </p:grpSpPr>
        <p:grpSp>
          <p:nvGrpSpPr>
            <p:cNvPr id="11" name="Google Shape;11;p2"/>
            <p:cNvGrpSpPr/>
            <p:nvPr/>
          </p:nvGrpSpPr>
          <p:grpSpPr>
            <a:xfrm>
              <a:off x="0" y="0"/>
              <a:ext cx="1447500" cy="999300"/>
              <a:chOff x="0" y="0"/>
              <a:chExt cx="1447500" cy="999300"/>
            </a:xfrm>
          </p:grpSpPr>
          <p:sp>
            <p:nvSpPr>
              <p:cNvPr id="12" name="Google Shape;12;p2"/>
              <p:cNvSpPr/>
              <p:nvPr/>
            </p:nvSpPr>
            <p:spPr>
              <a:xfrm>
                <a:off x="0" y="0"/>
                <a:ext cx="999300" cy="999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3" name="Google Shape;13;p2"/>
              <p:cNvSpPr/>
              <p:nvPr/>
            </p:nvSpPr>
            <p:spPr>
              <a:xfrm>
                <a:off x="999300" y="275550"/>
                <a:ext cx="448200" cy="448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4" name="Google Shape;14;p2"/>
            <p:cNvSpPr/>
            <p:nvPr/>
          </p:nvSpPr>
          <p:spPr>
            <a:xfrm>
              <a:off x="7066225" y="4672825"/>
              <a:ext cx="2077800" cy="470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5" name="Google Shape;15;p2"/>
            <p:cNvGrpSpPr/>
            <p:nvPr/>
          </p:nvGrpSpPr>
          <p:grpSpPr>
            <a:xfrm>
              <a:off x="8197500" y="0"/>
              <a:ext cx="946910" cy="1517064"/>
              <a:chOff x="8372423" y="0"/>
              <a:chExt cx="771602" cy="1236300"/>
            </a:xfrm>
          </p:grpSpPr>
          <p:sp>
            <p:nvSpPr>
              <p:cNvPr id="16" name="Google Shape;16;p2"/>
              <p:cNvSpPr/>
              <p:nvPr/>
            </p:nvSpPr>
            <p:spPr>
              <a:xfrm>
                <a:off x="8758225" y="0"/>
                <a:ext cx="385800" cy="1236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7" name="Google Shape;17;p2"/>
              <p:cNvSpPr/>
              <p:nvPr/>
            </p:nvSpPr>
            <p:spPr>
              <a:xfrm>
                <a:off x="8372423" y="0"/>
                <a:ext cx="385800" cy="385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8" name="Google Shape;18;p2"/>
            <p:cNvSpPr/>
            <p:nvPr/>
          </p:nvSpPr>
          <p:spPr>
            <a:xfrm>
              <a:off x="8091925" y="3637525"/>
              <a:ext cx="534900" cy="5349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9" name="Google Shape;19;p2"/>
            <p:cNvGrpSpPr/>
            <p:nvPr/>
          </p:nvGrpSpPr>
          <p:grpSpPr>
            <a:xfrm>
              <a:off x="0" y="3795325"/>
              <a:ext cx="896400" cy="1348175"/>
              <a:chOff x="0" y="3795325"/>
              <a:chExt cx="896400" cy="1348175"/>
            </a:xfrm>
          </p:grpSpPr>
          <p:grpSp>
            <p:nvGrpSpPr>
              <p:cNvPr id="20" name="Google Shape;20;p2"/>
              <p:cNvGrpSpPr/>
              <p:nvPr/>
            </p:nvGrpSpPr>
            <p:grpSpPr>
              <a:xfrm>
                <a:off x="0" y="4247100"/>
                <a:ext cx="896400" cy="896400"/>
                <a:chOff x="0" y="4247100"/>
                <a:chExt cx="896400" cy="896400"/>
              </a:xfrm>
            </p:grpSpPr>
            <p:sp>
              <p:nvSpPr>
                <p:cNvPr id="21" name="Google Shape;21;p2"/>
                <p:cNvSpPr/>
                <p:nvPr/>
              </p:nvSpPr>
              <p:spPr>
                <a:xfrm>
                  <a:off x="0" y="4695300"/>
                  <a:ext cx="448200" cy="448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2" name="Google Shape;22;p2"/>
                <p:cNvSpPr/>
                <p:nvPr/>
              </p:nvSpPr>
              <p:spPr>
                <a:xfrm>
                  <a:off x="448200" y="4247100"/>
                  <a:ext cx="448200" cy="448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3" name="Google Shape;23;p2"/>
              <p:cNvSpPr/>
              <p:nvPr/>
            </p:nvSpPr>
            <p:spPr>
              <a:xfrm>
                <a:off x="0" y="3795325"/>
                <a:ext cx="448200" cy="448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24" name="Google Shape;24;p2"/>
          <p:cNvSpPr txBox="1">
            <a:spLocks noGrp="1"/>
          </p:cNvSpPr>
          <p:nvPr>
            <p:ph type="ctrTitle"/>
          </p:nvPr>
        </p:nvSpPr>
        <p:spPr>
          <a:xfrm>
            <a:off x="1224300" y="1423949"/>
            <a:ext cx="6695400" cy="176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atin typeface="Jost SemiBold"/>
                <a:ea typeface="Jost SemiBold"/>
                <a:cs typeface="Jost SemiBold"/>
                <a:sym typeface="Jost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2273850" y="3292350"/>
            <a:ext cx="4596300" cy="4272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2">
    <p:spTree>
      <p:nvGrpSpPr>
        <p:cNvPr id="1" name="Shape 284"/>
        <p:cNvGrpSpPr/>
        <p:nvPr/>
      </p:nvGrpSpPr>
      <p:grpSpPr>
        <a:xfrm>
          <a:off x="0" y="0"/>
          <a:ext cx="0" cy="0"/>
          <a:chOff x="0" y="0"/>
          <a:chExt cx="0" cy="0"/>
        </a:xfrm>
      </p:grpSpPr>
      <p:pic>
        <p:nvPicPr>
          <p:cNvPr id="285" name="Google Shape;285;p25"/>
          <p:cNvPicPr preferRelativeResize="0"/>
          <p:nvPr/>
        </p:nvPicPr>
        <p:blipFill>
          <a:blip r:embed="rId2">
            <a:alphaModFix amt="25000"/>
          </a:blip>
          <a:stretch>
            <a:fillRect/>
          </a:stretch>
        </p:blipFill>
        <p:spPr>
          <a:xfrm>
            <a:off x="0" y="0"/>
            <a:ext cx="9144000" cy="5143500"/>
          </a:xfrm>
          <a:prstGeom prst="rect">
            <a:avLst/>
          </a:prstGeom>
          <a:noFill/>
          <a:ln>
            <a:noFill/>
          </a:ln>
        </p:spPr>
      </p:pic>
      <p:grpSp>
        <p:nvGrpSpPr>
          <p:cNvPr id="286" name="Google Shape;286;p25"/>
          <p:cNvGrpSpPr/>
          <p:nvPr/>
        </p:nvGrpSpPr>
        <p:grpSpPr>
          <a:xfrm>
            <a:off x="-2" y="-50"/>
            <a:ext cx="9143985" cy="5143550"/>
            <a:chOff x="-2" y="-50"/>
            <a:chExt cx="9143985" cy="5143550"/>
          </a:xfrm>
        </p:grpSpPr>
        <p:grpSp>
          <p:nvGrpSpPr>
            <p:cNvPr id="287" name="Google Shape;287;p25"/>
            <p:cNvGrpSpPr/>
            <p:nvPr/>
          </p:nvGrpSpPr>
          <p:grpSpPr>
            <a:xfrm>
              <a:off x="8423994" y="-49"/>
              <a:ext cx="719988" cy="1082854"/>
              <a:chOff x="448200" y="3795325"/>
              <a:chExt cx="896400" cy="1348175"/>
            </a:xfrm>
          </p:grpSpPr>
          <p:grpSp>
            <p:nvGrpSpPr>
              <p:cNvPr id="288" name="Google Shape;288;p25"/>
              <p:cNvGrpSpPr/>
              <p:nvPr/>
            </p:nvGrpSpPr>
            <p:grpSpPr>
              <a:xfrm>
                <a:off x="448200" y="4247100"/>
                <a:ext cx="896400" cy="896400"/>
                <a:chOff x="448200" y="4247100"/>
                <a:chExt cx="896400" cy="896400"/>
              </a:xfrm>
            </p:grpSpPr>
            <p:sp>
              <p:nvSpPr>
                <p:cNvPr id="289" name="Google Shape;289;p25"/>
                <p:cNvSpPr/>
                <p:nvPr/>
              </p:nvSpPr>
              <p:spPr>
                <a:xfrm>
                  <a:off x="896400" y="4695300"/>
                  <a:ext cx="448200" cy="448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90" name="Google Shape;290;p25"/>
                <p:cNvSpPr/>
                <p:nvPr/>
              </p:nvSpPr>
              <p:spPr>
                <a:xfrm>
                  <a:off x="448200" y="4247100"/>
                  <a:ext cx="448200" cy="448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91" name="Google Shape;291;p25"/>
              <p:cNvSpPr/>
              <p:nvPr/>
            </p:nvSpPr>
            <p:spPr>
              <a:xfrm>
                <a:off x="896400" y="3795325"/>
                <a:ext cx="448200" cy="448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92" name="Google Shape;292;p25"/>
            <p:cNvGrpSpPr/>
            <p:nvPr/>
          </p:nvGrpSpPr>
          <p:grpSpPr>
            <a:xfrm>
              <a:off x="7" y="3626400"/>
              <a:ext cx="949793" cy="1517100"/>
              <a:chOff x="7" y="3626400"/>
              <a:chExt cx="949793" cy="1517100"/>
            </a:xfrm>
          </p:grpSpPr>
          <p:sp>
            <p:nvSpPr>
              <p:cNvPr id="293" name="Google Shape;293;p25"/>
              <p:cNvSpPr/>
              <p:nvPr/>
            </p:nvSpPr>
            <p:spPr>
              <a:xfrm>
                <a:off x="476400" y="4670100"/>
                <a:ext cx="473400" cy="473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94" name="Google Shape;294;p25"/>
              <p:cNvSpPr/>
              <p:nvPr/>
            </p:nvSpPr>
            <p:spPr>
              <a:xfrm>
                <a:off x="7" y="3626400"/>
                <a:ext cx="473400" cy="1517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95" name="Google Shape;295;p25"/>
            <p:cNvGrpSpPr/>
            <p:nvPr/>
          </p:nvGrpSpPr>
          <p:grpSpPr>
            <a:xfrm>
              <a:off x="-2" y="-50"/>
              <a:ext cx="1054075" cy="727690"/>
              <a:chOff x="-9198057" y="6071375"/>
              <a:chExt cx="1447508" cy="999300"/>
            </a:xfrm>
          </p:grpSpPr>
          <p:sp>
            <p:nvSpPr>
              <p:cNvPr id="296" name="Google Shape;296;p25"/>
              <p:cNvSpPr/>
              <p:nvPr/>
            </p:nvSpPr>
            <p:spPr>
              <a:xfrm>
                <a:off x="-9198057" y="6071375"/>
                <a:ext cx="999300" cy="999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97" name="Google Shape;297;p25"/>
              <p:cNvSpPr/>
              <p:nvPr/>
            </p:nvSpPr>
            <p:spPr>
              <a:xfrm>
                <a:off x="-8198749" y="6346942"/>
                <a:ext cx="448200" cy="448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98" name="Google Shape;298;p25"/>
            <p:cNvSpPr/>
            <p:nvPr/>
          </p:nvSpPr>
          <p:spPr>
            <a:xfrm>
              <a:off x="8253700" y="4405525"/>
              <a:ext cx="534900" cy="5349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4"/>
        <p:cNvGrpSpPr/>
        <p:nvPr/>
      </p:nvGrpSpPr>
      <p:grpSpPr>
        <a:xfrm>
          <a:off x="0" y="0"/>
          <a:ext cx="0" cy="0"/>
          <a:chOff x="0" y="0"/>
          <a:chExt cx="0" cy="0"/>
        </a:xfrm>
      </p:grpSpPr>
      <p:sp>
        <p:nvSpPr>
          <p:cNvPr id="135" name="Google Shape;135;p24"/>
          <p:cNvSpPr txBox="1">
            <a:spLocks noGrp="1"/>
          </p:cNvSpPr>
          <p:nvPr>
            <p:ph type="body" idx="1"/>
          </p:nvPr>
        </p:nvSpPr>
        <p:spPr>
          <a:xfrm>
            <a:off x="727800" y="1516100"/>
            <a:ext cx="3844200" cy="26820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136" name="Google Shape;136;p2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4094598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p:nvPr/>
        </p:nvSpPr>
        <p:spPr>
          <a:xfrm>
            <a:off x="365700" y="1203800"/>
            <a:ext cx="8412600" cy="3573900"/>
          </a:xfrm>
          <a:prstGeom prst="roundRect">
            <a:avLst>
              <a:gd name="adj" fmla="val 406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2865171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06647" y="1410524"/>
            <a:ext cx="6111000" cy="17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16500" y="3546356"/>
            <a:ext cx="61110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950623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59950" y="2038800"/>
            <a:ext cx="4419000" cy="15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4" name="Google Shape;14;p3"/>
          <p:cNvSpPr txBox="1">
            <a:spLocks noGrp="1"/>
          </p:cNvSpPr>
          <p:nvPr>
            <p:ph type="title" idx="2" hasCustomPrompt="1"/>
          </p:nvPr>
        </p:nvSpPr>
        <p:spPr>
          <a:xfrm>
            <a:off x="2112900" y="752412"/>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5" name="Google Shape;15;p3"/>
          <p:cNvSpPr txBox="1">
            <a:spLocks noGrp="1"/>
          </p:cNvSpPr>
          <p:nvPr>
            <p:ph type="subTitle" idx="1"/>
          </p:nvPr>
        </p:nvSpPr>
        <p:spPr>
          <a:xfrm>
            <a:off x="1249800" y="3816330"/>
            <a:ext cx="3039300" cy="650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a:p>
        </p:txBody>
      </p:sp>
    </p:spTree>
    <p:extLst>
      <p:ext uri="{BB962C8B-B14F-4D97-AF65-F5344CB8AC3E}">
        <p14:creationId xmlns:p14="http://schemas.microsoft.com/office/powerpoint/2010/main" val="2215657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p:nvPr/>
        </p:nvSpPr>
        <p:spPr>
          <a:xfrm>
            <a:off x="365700" y="1203800"/>
            <a:ext cx="8412600" cy="3573900"/>
          </a:xfrm>
          <a:prstGeom prst="roundRect">
            <a:avLst>
              <a:gd name="adj" fmla="val 406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1707098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699750" y="2096296"/>
            <a:ext cx="3942600" cy="164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38" name="Google Shape;38;p9"/>
          <p:cNvSpPr txBox="1">
            <a:spLocks noGrp="1"/>
          </p:cNvSpPr>
          <p:nvPr>
            <p:ph type="title"/>
          </p:nvPr>
        </p:nvSpPr>
        <p:spPr>
          <a:xfrm>
            <a:off x="699750" y="1460393"/>
            <a:ext cx="3942600" cy="47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6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Tree>
    <p:extLst>
      <p:ext uri="{BB962C8B-B14F-4D97-AF65-F5344CB8AC3E}">
        <p14:creationId xmlns:p14="http://schemas.microsoft.com/office/powerpoint/2010/main" val="488282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1987258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5"/>
        <p:cNvGrpSpPr/>
        <p:nvPr/>
      </p:nvGrpSpPr>
      <p:grpSpPr>
        <a:xfrm>
          <a:off x="0" y="0"/>
          <a:ext cx="0" cy="0"/>
          <a:chOff x="0" y="0"/>
          <a:chExt cx="0" cy="0"/>
        </a:xfrm>
      </p:grpSpPr>
      <p:sp>
        <p:nvSpPr>
          <p:cNvPr id="46" name="Google Shape;46;p13"/>
          <p:cNvSpPr txBox="1">
            <a:spLocks noGrp="1"/>
          </p:cNvSpPr>
          <p:nvPr>
            <p:ph type="title" hasCustomPrompt="1"/>
          </p:nvPr>
        </p:nvSpPr>
        <p:spPr>
          <a:xfrm>
            <a:off x="1249800" y="195289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7" name="Google Shape;47;p13"/>
          <p:cNvSpPr txBox="1">
            <a:spLocks noGrp="1"/>
          </p:cNvSpPr>
          <p:nvPr>
            <p:ph type="subTitle" idx="1"/>
          </p:nvPr>
        </p:nvSpPr>
        <p:spPr>
          <a:xfrm>
            <a:off x="716550" y="2797800"/>
            <a:ext cx="1952400" cy="66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200">
                <a:latin typeface="Muli"/>
                <a:ea typeface="Muli"/>
                <a:cs typeface="Muli"/>
                <a:sym typeface="Muli"/>
              </a:defRPr>
            </a:lvl1pPr>
            <a:lvl2pPr lvl="1">
              <a:lnSpc>
                <a:spcPct val="100000"/>
              </a:lnSpc>
              <a:spcBef>
                <a:spcPts val="0"/>
              </a:spcBef>
              <a:spcAft>
                <a:spcPts val="0"/>
              </a:spcAft>
              <a:buNone/>
              <a:defRPr sz="2200">
                <a:latin typeface="Muli"/>
                <a:ea typeface="Muli"/>
                <a:cs typeface="Muli"/>
                <a:sym typeface="Muli"/>
              </a:defRPr>
            </a:lvl2pPr>
            <a:lvl3pPr lvl="2">
              <a:lnSpc>
                <a:spcPct val="100000"/>
              </a:lnSpc>
              <a:spcBef>
                <a:spcPts val="0"/>
              </a:spcBef>
              <a:spcAft>
                <a:spcPts val="0"/>
              </a:spcAft>
              <a:buNone/>
              <a:defRPr sz="2200">
                <a:latin typeface="Muli"/>
                <a:ea typeface="Muli"/>
                <a:cs typeface="Muli"/>
                <a:sym typeface="Muli"/>
              </a:defRPr>
            </a:lvl3pPr>
            <a:lvl4pPr lvl="3">
              <a:lnSpc>
                <a:spcPct val="100000"/>
              </a:lnSpc>
              <a:spcBef>
                <a:spcPts val="0"/>
              </a:spcBef>
              <a:spcAft>
                <a:spcPts val="0"/>
              </a:spcAft>
              <a:buNone/>
              <a:defRPr sz="2200">
                <a:latin typeface="Muli"/>
                <a:ea typeface="Muli"/>
                <a:cs typeface="Muli"/>
                <a:sym typeface="Muli"/>
              </a:defRPr>
            </a:lvl4pPr>
            <a:lvl5pPr lvl="4">
              <a:lnSpc>
                <a:spcPct val="100000"/>
              </a:lnSpc>
              <a:spcBef>
                <a:spcPts val="0"/>
              </a:spcBef>
              <a:spcAft>
                <a:spcPts val="0"/>
              </a:spcAft>
              <a:buNone/>
              <a:defRPr sz="2200">
                <a:latin typeface="Muli"/>
                <a:ea typeface="Muli"/>
                <a:cs typeface="Muli"/>
                <a:sym typeface="Muli"/>
              </a:defRPr>
            </a:lvl5pPr>
            <a:lvl6pPr lvl="5">
              <a:lnSpc>
                <a:spcPct val="100000"/>
              </a:lnSpc>
              <a:spcBef>
                <a:spcPts val="0"/>
              </a:spcBef>
              <a:spcAft>
                <a:spcPts val="0"/>
              </a:spcAft>
              <a:buNone/>
              <a:defRPr sz="2200">
                <a:latin typeface="Muli"/>
                <a:ea typeface="Muli"/>
                <a:cs typeface="Muli"/>
                <a:sym typeface="Muli"/>
              </a:defRPr>
            </a:lvl6pPr>
            <a:lvl7pPr lvl="6">
              <a:lnSpc>
                <a:spcPct val="100000"/>
              </a:lnSpc>
              <a:spcBef>
                <a:spcPts val="0"/>
              </a:spcBef>
              <a:spcAft>
                <a:spcPts val="0"/>
              </a:spcAft>
              <a:buNone/>
              <a:defRPr sz="2200">
                <a:latin typeface="Muli"/>
                <a:ea typeface="Muli"/>
                <a:cs typeface="Muli"/>
                <a:sym typeface="Muli"/>
              </a:defRPr>
            </a:lvl7pPr>
            <a:lvl8pPr lvl="7">
              <a:lnSpc>
                <a:spcPct val="100000"/>
              </a:lnSpc>
              <a:spcBef>
                <a:spcPts val="0"/>
              </a:spcBef>
              <a:spcAft>
                <a:spcPts val="0"/>
              </a:spcAft>
              <a:buNone/>
              <a:defRPr sz="2200">
                <a:latin typeface="Muli"/>
                <a:ea typeface="Muli"/>
                <a:cs typeface="Muli"/>
                <a:sym typeface="Muli"/>
              </a:defRPr>
            </a:lvl8pPr>
            <a:lvl9pPr lvl="8">
              <a:lnSpc>
                <a:spcPct val="100000"/>
              </a:lnSpc>
              <a:spcBef>
                <a:spcPts val="0"/>
              </a:spcBef>
              <a:spcAft>
                <a:spcPts val="0"/>
              </a:spcAft>
              <a:buNone/>
              <a:defRPr sz="2200">
                <a:latin typeface="Muli"/>
                <a:ea typeface="Muli"/>
                <a:cs typeface="Muli"/>
                <a:sym typeface="Muli"/>
              </a:defRPr>
            </a:lvl9pPr>
          </a:lstStyle>
          <a:p>
            <a:endParaRPr/>
          </a:p>
        </p:txBody>
      </p:sp>
      <p:sp>
        <p:nvSpPr>
          <p:cNvPr id="48" name="Google Shape;48;p13"/>
          <p:cNvSpPr txBox="1">
            <a:spLocks noGrp="1"/>
          </p:cNvSpPr>
          <p:nvPr>
            <p:ph type="subTitle" idx="2"/>
          </p:nvPr>
        </p:nvSpPr>
        <p:spPr>
          <a:xfrm>
            <a:off x="716550" y="3523949"/>
            <a:ext cx="1952400" cy="7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 name="Google Shape;49;p13"/>
          <p:cNvSpPr txBox="1">
            <a:spLocks noGrp="1"/>
          </p:cNvSpPr>
          <p:nvPr>
            <p:ph type="title" idx="3" hasCustomPrompt="1"/>
          </p:nvPr>
        </p:nvSpPr>
        <p:spPr>
          <a:xfrm>
            <a:off x="4129122" y="195289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 name="Google Shape;50;p13"/>
          <p:cNvSpPr txBox="1">
            <a:spLocks noGrp="1"/>
          </p:cNvSpPr>
          <p:nvPr>
            <p:ph type="subTitle" idx="4"/>
          </p:nvPr>
        </p:nvSpPr>
        <p:spPr>
          <a:xfrm>
            <a:off x="3595872" y="2797800"/>
            <a:ext cx="1952400" cy="6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Muli"/>
                <a:ea typeface="Muli"/>
                <a:cs typeface="Muli"/>
                <a:sym typeface="Muli"/>
              </a:defRPr>
            </a:lvl1pPr>
            <a:lvl2pPr lvl="1" rtl="0">
              <a:lnSpc>
                <a:spcPct val="100000"/>
              </a:lnSpc>
              <a:spcBef>
                <a:spcPts val="0"/>
              </a:spcBef>
              <a:spcAft>
                <a:spcPts val="0"/>
              </a:spcAft>
              <a:buNone/>
              <a:defRPr sz="2200">
                <a:latin typeface="Muli"/>
                <a:ea typeface="Muli"/>
                <a:cs typeface="Muli"/>
                <a:sym typeface="Muli"/>
              </a:defRPr>
            </a:lvl2pPr>
            <a:lvl3pPr lvl="2" rtl="0">
              <a:lnSpc>
                <a:spcPct val="100000"/>
              </a:lnSpc>
              <a:spcBef>
                <a:spcPts val="0"/>
              </a:spcBef>
              <a:spcAft>
                <a:spcPts val="0"/>
              </a:spcAft>
              <a:buNone/>
              <a:defRPr sz="2200">
                <a:latin typeface="Muli"/>
                <a:ea typeface="Muli"/>
                <a:cs typeface="Muli"/>
                <a:sym typeface="Muli"/>
              </a:defRPr>
            </a:lvl3pPr>
            <a:lvl4pPr lvl="3" rtl="0">
              <a:lnSpc>
                <a:spcPct val="100000"/>
              </a:lnSpc>
              <a:spcBef>
                <a:spcPts val="0"/>
              </a:spcBef>
              <a:spcAft>
                <a:spcPts val="0"/>
              </a:spcAft>
              <a:buNone/>
              <a:defRPr sz="2200">
                <a:latin typeface="Muli"/>
                <a:ea typeface="Muli"/>
                <a:cs typeface="Muli"/>
                <a:sym typeface="Muli"/>
              </a:defRPr>
            </a:lvl4pPr>
            <a:lvl5pPr lvl="4" rtl="0">
              <a:lnSpc>
                <a:spcPct val="100000"/>
              </a:lnSpc>
              <a:spcBef>
                <a:spcPts val="0"/>
              </a:spcBef>
              <a:spcAft>
                <a:spcPts val="0"/>
              </a:spcAft>
              <a:buNone/>
              <a:defRPr sz="2200">
                <a:latin typeface="Muli"/>
                <a:ea typeface="Muli"/>
                <a:cs typeface="Muli"/>
                <a:sym typeface="Muli"/>
              </a:defRPr>
            </a:lvl5pPr>
            <a:lvl6pPr lvl="5" rtl="0">
              <a:lnSpc>
                <a:spcPct val="100000"/>
              </a:lnSpc>
              <a:spcBef>
                <a:spcPts val="0"/>
              </a:spcBef>
              <a:spcAft>
                <a:spcPts val="0"/>
              </a:spcAft>
              <a:buNone/>
              <a:defRPr sz="2200">
                <a:latin typeface="Muli"/>
                <a:ea typeface="Muli"/>
                <a:cs typeface="Muli"/>
                <a:sym typeface="Muli"/>
              </a:defRPr>
            </a:lvl6pPr>
            <a:lvl7pPr lvl="6" rtl="0">
              <a:lnSpc>
                <a:spcPct val="100000"/>
              </a:lnSpc>
              <a:spcBef>
                <a:spcPts val="0"/>
              </a:spcBef>
              <a:spcAft>
                <a:spcPts val="0"/>
              </a:spcAft>
              <a:buNone/>
              <a:defRPr sz="2200">
                <a:latin typeface="Muli"/>
                <a:ea typeface="Muli"/>
                <a:cs typeface="Muli"/>
                <a:sym typeface="Muli"/>
              </a:defRPr>
            </a:lvl7pPr>
            <a:lvl8pPr lvl="7" rtl="0">
              <a:lnSpc>
                <a:spcPct val="100000"/>
              </a:lnSpc>
              <a:spcBef>
                <a:spcPts val="0"/>
              </a:spcBef>
              <a:spcAft>
                <a:spcPts val="0"/>
              </a:spcAft>
              <a:buNone/>
              <a:defRPr sz="2200">
                <a:latin typeface="Muli"/>
                <a:ea typeface="Muli"/>
                <a:cs typeface="Muli"/>
                <a:sym typeface="Muli"/>
              </a:defRPr>
            </a:lvl8pPr>
            <a:lvl9pPr lvl="8" rtl="0">
              <a:lnSpc>
                <a:spcPct val="100000"/>
              </a:lnSpc>
              <a:spcBef>
                <a:spcPts val="0"/>
              </a:spcBef>
              <a:spcAft>
                <a:spcPts val="0"/>
              </a:spcAft>
              <a:buNone/>
              <a:defRPr sz="2200">
                <a:latin typeface="Muli"/>
                <a:ea typeface="Muli"/>
                <a:cs typeface="Muli"/>
                <a:sym typeface="Muli"/>
              </a:defRPr>
            </a:lvl9pPr>
          </a:lstStyle>
          <a:p>
            <a:endParaRPr/>
          </a:p>
        </p:txBody>
      </p:sp>
      <p:sp>
        <p:nvSpPr>
          <p:cNvPr id="51" name="Google Shape;51;p13"/>
          <p:cNvSpPr txBox="1">
            <a:spLocks noGrp="1"/>
          </p:cNvSpPr>
          <p:nvPr>
            <p:ph type="subTitle" idx="5"/>
          </p:nvPr>
        </p:nvSpPr>
        <p:spPr>
          <a:xfrm>
            <a:off x="3595872" y="3523949"/>
            <a:ext cx="1952400" cy="7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2" name="Google Shape;52;p13"/>
          <p:cNvSpPr txBox="1">
            <a:spLocks noGrp="1"/>
          </p:cNvSpPr>
          <p:nvPr>
            <p:ph type="title" idx="6" hasCustomPrompt="1"/>
          </p:nvPr>
        </p:nvSpPr>
        <p:spPr>
          <a:xfrm>
            <a:off x="7008444" y="195289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3" name="Google Shape;53;p13"/>
          <p:cNvSpPr txBox="1">
            <a:spLocks noGrp="1"/>
          </p:cNvSpPr>
          <p:nvPr>
            <p:ph type="subTitle" idx="7"/>
          </p:nvPr>
        </p:nvSpPr>
        <p:spPr>
          <a:xfrm>
            <a:off x="6475194" y="2797800"/>
            <a:ext cx="1952400" cy="6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Muli"/>
                <a:ea typeface="Muli"/>
                <a:cs typeface="Muli"/>
                <a:sym typeface="Muli"/>
              </a:defRPr>
            </a:lvl1pPr>
            <a:lvl2pPr lvl="1" rtl="0">
              <a:lnSpc>
                <a:spcPct val="100000"/>
              </a:lnSpc>
              <a:spcBef>
                <a:spcPts val="0"/>
              </a:spcBef>
              <a:spcAft>
                <a:spcPts val="0"/>
              </a:spcAft>
              <a:buNone/>
              <a:defRPr sz="2200">
                <a:latin typeface="Muli"/>
                <a:ea typeface="Muli"/>
                <a:cs typeface="Muli"/>
                <a:sym typeface="Muli"/>
              </a:defRPr>
            </a:lvl2pPr>
            <a:lvl3pPr lvl="2" rtl="0">
              <a:lnSpc>
                <a:spcPct val="100000"/>
              </a:lnSpc>
              <a:spcBef>
                <a:spcPts val="0"/>
              </a:spcBef>
              <a:spcAft>
                <a:spcPts val="0"/>
              </a:spcAft>
              <a:buNone/>
              <a:defRPr sz="2200">
                <a:latin typeface="Muli"/>
                <a:ea typeface="Muli"/>
                <a:cs typeface="Muli"/>
                <a:sym typeface="Muli"/>
              </a:defRPr>
            </a:lvl3pPr>
            <a:lvl4pPr lvl="3" rtl="0">
              <a:lnSpc>
                <a:spcPct val="100000"/>
              </a:lnSpc>
              <a:spcBef>
                <a:spcPts val="0"/>
              </a:spcBef>
              <a:spcAft>
                <a:spcPts val="0"/>
              </a:spcAft>
              <a:buNone/>
              <a:defRPr sz="2200">
                <a:latin typeface="Muli"/>
                <a:ea typeface="Muli"/>
                <a:cs typeface="Muli"/>
                <a:sym typeface="Muli"/>
              </a:defRPr>
            </a:lvl4pPr>
            <a:lvl5pPr lvl="4" rtl="0">
              <a:lnSpc>
                <a:spcPct val="100000"/>
              </a:lnSpc>
              <a:spcBef>
                <a:spcPts val="0"/>
              </a:spcBef>
              <a:spcAft>
                <a:spcPts val="0"/>
              </a:spcAft>
              <a:buNone/>
              <a:defRPr sz="2200">
                <a:latin typeface="Muli"/>
                <a:ea typeface="Muli"/>
                <a:cs typeface="Muli"/>
                <a:sym typeface="Muli"/>
              </a:defRPr>
            </a:lvl5pPr>
            <a:lvl6pPr lvl="5" rtl="0">
              <a:lnSpc>
                <a:spcPct val="100000"/>
              </a:lnSpc>
              <a:spcBef>
                <a:spcPts val="0"/>
              </a:spcBef>
              <a:spcAft>
                <a:spcPts val="0"/>
              </a:spcAft>
              <a:buNone/>
              <a:defRPr sz="2200">
                <a:latin typeface="Muli"/>
                <a:ea typeface="Muli"/>
                <a:cs typeface="Muli"/>
                <a:sym typeface="Muli"/>
              </a:defRPr>
            </a:lvl6pPr>
            <a:lvl7pPr lvl="6" rtl="0">
              <a:lnSpc>
                <a:spcPct val="100000"/>
              </a:lnSpc>
              <a:spcBef>
                <a:spcPts val="0"/>
              </a:spcBef>
              <a:spcAft>
                <a:spcPts val="0"/>
              </a:spcAft>
              <a:buNone/>
              <a:defRPr sz="2200">
                <a:latin typeface="Muli"/>
                <a:ea typeface="Muli"/>
                <a:cs typeface="Muli"/>
                <a:sym typeface="Muli"/>
              </a:defRPr>
            </a:lvl7pPr>
            <a:lvl8pPr lvl="7" rtl="0">
              <a:lnSpc>
                <a:spcPct val="100000"/>
              </a:lnSpc>
              <a:spcBef>
                <a:spcPts val="0"/>
              </a:spcBef>
              <a:spcAft>
                <a:spcPts val="0"/>
              </a:spcAft>
              <a:buNone/>
              <a:defRPr sz="2200">
                <a:latin typeface="Muli"/>
                <a:ea typeface="Muli"/>
                <a:cs typeface="Muli"/>
                <a:sym typeface="Muli"/>
              </a:defRPr>
            </a:lvl8pPr>
            <a:lvl9pPr lvl="8" rtl="0">
              <a:lnSpc>
                <a:spcPct val="100000"/>
              </a:lnSpc>
              <a:spcBef>
                <a:spcPts val="0"/>
              </a:spcBef>
              <a:spcAft>
                <a:spcPts val="0"/>
              </a:spcAft>
              <a:buNone/>
              <a:defRPr sz="2200">
                <a:latin typeface="Muli"/>
                <a:ea typeface="Muli"/>
                <a:cs typeface="Muli"/>
                <a:sym typeface="Muli"/>
              </a:defRPr>
            </a:lvl9pPr>
          </a:lstStyle>
          <a:p>
            <a:endParaRPr/>
          </a:p>
        </p:txBody>
      </p:sp>
      <p:sp>
        <p:nvSpPr>
          <p:cNvPr id="54" name="Google Shape;54;p13"/>
          <p:cNvSpPr txBox="1">
            <a:spLocks noGrp="1"/>
          </p:cNvSpPr>
          <p:nvPr>
            <p:ph type="subTitle" idx="8"/>
          </p:nvPr>
        </p:nvSpPr>
        <p:spPr>
          <a:xfrm>
            <a:off x="6475194" y="3523949"/>
            <a:ext cx="1952400" cy="7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5" name="Google Shape;55;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1037242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7"/>
        <p:cNvGrpSpPr/>
        <p:nvPr/>
      </p:nvGrpSpPr>
      <p:grpSpPr>
        <a:xfrm>
          <a:off x="0" y="0"/>
          <a:ext cx="0" cy="0"/>
          <a:chOff x="0" y="0"/>
          <a:chExt cx="0" cy="0"/>
        </a:xfrm>
      </p:grpSpPr>
      <p:sp>
        <p:nvSpPr>
          <p:cNvPr id="78" name="Google Shape;78;p18"/>
          <p:cNvSpPr txBox="1">
            <a:spLocks noGrp="1"/>
          </p:cNvSpPr>
          <p:nvPr>
            <p:ph type="subTitle" idx="1"/>
          </p:nvPr>
        </p:nvSpPr>
        <p:spPr>
          <a:xfrm>
            <a:off x="587850" y="2946975"/>
            <a:ext cx="2209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vl1pPr>
            <a:lvl2pPr lvl="1" rtl="0">
              <a:lnSpc>
                <a:spcPct val="100000"/>
              </a:lnSpc>
              <a:spcBef>
                <a:spcPts val="0"/>
              </a:spcBef>
              <a:spcAft>
                <a:spcPts val="0"/>
              </a:spcAft>
              <a:buNone/>
              <a:defRPr sz="2200" b="1"/>
            </a:lvl2pPr>
            <a:lvl3pPr lvl="2" rtl="0">
              <a:lnSpc>
                <a:spcPct val="100000"/>
              </a:lnSpc>
              <a:spcBef>
                <a:spcPts val="0"/>
              </a:spcBef>
              <a:spcAft>
                <a:spcPts val="0"/>
              </a:spcAft>
              <a:buNone/>
              <a:defRPr sz="2200" b="1"/>
            </a:lvl3pPr>
            <a:lvl4pPr lvl="3" rtl="0">
              <a:lnSpc>
                <a:spcPct val="100000"/>
              </a:lnSpc>
              <a:spcBef>
                <a:spcPts val="0"/>
              </a:spcBef>
              <a:spcAft>
                <a:spcPts val="0"/>
              </a:spcAft>
              <a:buNone/>
              <a:defRPr sz="2200" b="1"/>
            </a:lvl4pPr>
            <a:lvl5pPr lvl="4" rtl="0">
              <a:lnSpc>
                <a:spcPct val="100000"/>
              </a:lnSpc>
              <a:spcBef>
                <a:spcPts val="0"/>
              </a:spcBef>
              <a:spcAft>
                <a:spcPts val="0"/>
              </a:spcAft>
              <a:buNone/>
              <a:defRPr sz="2200" b="1"/>
            </a:lvl5pPr>
            <a:lvl6pPr lvl="5" rtl="0">
              <a:lnSpc>
                <a:spcPct val="100000"/>
              </a:lnSpc>
              <a:spcBef>
                <a:spcPts val="0"/>
              </a:spcBef>
              <a:spcAft>
                <a:spcPts val="0"/>
              </a:spcAft>
              <a:buNone/>
              <a:defRPr sz="2200" b="1"/>
            </a:lvl6pPr>
            <a:lvl7pPr lvl="6" rtl="0">
              <a:lnSpc>
                <a:spcPct val="100000"/>
              </a:lnSpc>
              <a:spcBef>
                <a:spcPts val="0"/>
              </a:spcBef>
              <a:spcAft>
                <a:spcPts val="0"/>
              </a:spcAft>
              <a:buNone/>
              <a:defRPr sz="2200" b="1"/>
            </a:lvl7pPr>
            <a:lvl8pPr lvl="7" rtl="0">
              <a:lnSpc>
                <a:spcPct val="100000"/>
              </a:lnSpc>
              <a:spcBef>
                <a:spcPts val="0"/>
              </a:spcBef>
              <a:spcAft>
                <a:spcPts val="0"/>
              </a:spcAft>
              <a:buNone/>
              <a:defRPr sz="2200" b="1"/>
            </a:lvl8pPr>
            <a:lvl9pPr lvl="8" rtl="0">
              <a:lnSpc>
                <a:spcPct val="100000"/>
              </a:lnSpc>
              <a:spcBef>
                <a:spcPts val="0"/>
              </a:spcBef>
              <a:spcAft>
                <a:spcPts val="0"/>
              </a:spcAft>
              <a:buNone/>
              <a:defRPr sz="2200" b="1"/>
            </a:lvl9pPr>
          </a:lstStyle>
          <a:p>
            <a:endParaRPr/>
          </a:p>
        </p:txBody>
      </p:sp>
      <p:sp>
        <p:nvSpPr>
          <p:cNvPr id="79" name="Google Shape;79;p18"/>
          <p:cNvSpPr txBox="1">
            <a:spLocks noGrp="1"/>
          </p:cNvSpPr>
          <p:nvPr>
            <p:ph type="subTitle" idx="2"/>
          </p:nvPr>
        </p:nvSpPr>
        <p:spPr>
          <a:xfrm>
            <a:off x="587850" y="3281425"/>
            <a:ext cx="2209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0" name="Google Shape;80;p18"/>
          <p:cNvSpPr txBox="1">
            <a:spLocks noGrp="1"/>
          </p:cNvSpPr>
          <p:nvPr>
            <p:ph type="subTitle" idx="3"/>
          </p:nvPr>
        </p:nvSpPr>
        <p:spPr>
          <a:xfrm>
            <a:off x="3463856" y="2946975"/>
            <a:ext cx="2209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vl1pPr>
            <a:lvl2pPr lvl="1" rtl="0">
              <a:lnSpc>
                <a:spcPct val="100000"/>
              </a:lnSpc>
              <a:spcBef>
                <a:spcPts val="0"/>
              </a:spcBef>
              <a:spcAft>
                <a:spcPts val="0"/>
              </a:spcAft>
              <a:buNone/>
              <a:defRPr sz="2200" b="1"/>
            </a:lvl2pPr>
            <a:lvl3pPr lvl="2" rtl="0">
              <a:lnSpc>
                <a:spcPct val="100000"/>
              </a:lnSpc>
              <a:spcBef>
                <a:spcPts val="0"/>
              </a:spcBef>
              <a:spcAft>
                <a:spcPts val="0"/>
              </a:spcAft>
              <a:buNone/>
              <a:defRPr sz="2200" b="1"/>
            </a:lvl3pPr>
            <a:lvl4pPr lvl="3" rtl="0">
              <a:lnSpc>
                <a:spcPct val="100000"/>
              </a:lnSpc>
              <a:spcBef>
                <a:spcPts val="0"/>
              </a:spcBef>
              <a:spcAft>
                <a:spcPts val="0"/>
              </a:spcAft>
              <a:buNone/>
              <a:defRPr sz="2200" b="1"/>
            </a:lvl4pPr>
            <a:lvl5pPr lvl="4" rtl="0">
              <a:lnSpc>
                <a:spcPct val="100000"/>
              </a:lnSpc>
              <a:spcBef>
                <a:spcPts val="0"/>
              </a:spcBef>
              <a:spcAft>
                <a:spcPts val="0"/>
              </a:spcAft>
              <a:buNone/>
              <a:defRPr sz="2200" b="1"/>
            </a:lvl5pPr>
            <a:lvl6pPr lvl="5" rtl="0">
              <a:lnSpc>
                <a:spcPct val="100000"/>
              </a:lnSpc>
              <a:spcBef>
                <a:spcPts val="0"/>
              </a:spcBef>
              <a:spcAft>
                <a:spcPts val="0"/>
              </a:spcAft>
              <a:buNone/>
              <a:defRPr sz="2200" b="1"/>
            </a:lvl6pPr>
            <a:lvl7pPr lvl="6" rtl="0">
              <a:lnSpc>
                <a:spcPct val="100000"/>
              </a:lnSpc>
              <a:spcBef>
                <a:spcPts val="0"/>
              </a:spcBef>
              <a:spcAft>
                <a:spcPts val="0"/>
              </a:spcAft>
              <a:buNone/>
              <a:defRPr sz="2200" b="1"/>
            </a:lvl7pPr>
            <a:lvl8pPr lvl="7" rtl="0">
              <a:lnSpc>
                <a:spcPct val="100000"/>
              </a:lnSpc>
              <a:spcBef>
                <a:spcPts val="0"/>
              </a:spcBef>
              <a:spcAft>
                <a:spcPts val="0"/>
              </a:spcAft>
              <a:buNone/>
              <a:defRPr sz="2200" b="1"/>
            </a:lvl8pPr>
            <a:lvl9pPr lvl="8" rtl="0">
              <a:lnSpc>
                <a:spcPct val="100000"/>
              </a:lnSpc>
              <a:spcBef>
                <a:spcPts val="0"/>
              </a:spcBef>
              <a:spcAft>
                <a:spcPts val="0"/>
              </a:spcAft>
              <a:buNone/>
              <a:defRPr sz="2200" b="1"/>
            </a:lvl9pPr>
          </a:lstStyle>
          <a:p>
            <a:endParaRPr/>
          </a:p>
        </p:txBody>
      </p:sp>
      <p:sp>
        <p:nvSpPr>
          <p:cNvPr id="81" name="Google Shape;81;p18"/>
          <p:cNvSpPr txBox="1">
            <a:spLocks noGrp="1"/>
          </p:cNvSpPr>
          <p:nvPr>
            <p:ph type="subTitle" idx="4"/>
          </p:nvPr>
        </p:nvSpPr>
        <p:spPr>
          <a:xfrm>
            <a:off x="3463856" y="3281425"/>
            <a:ext cx="2209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2" name="Google Shape;82;p18"/>
          <p:cNvSpPr txBox="1">
            <a:spLocks noGrp="1"/>
          </p:cNvSpPr>
          <p:nvPr>
            <p:ph type="subTitle" idx="5"/>
          </p:nvPr>
        </p:nvSpPr>
        <p:spPr>
          <a:xfrm>
            <a:off x="6339862" y="2946975"/>
            <a:ext cx="2209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vl1pPr>
            <a:lvl2pPr lvl="1" rtl="0">
              <a:lnSpc>
                <a:spcPct val="100000"/>
              </a:lnSpc>
              <a:spcBef>
                <a:spcPts val="0"/>
              </a:spcBef>
              <a:spcAft>
                <a:spcPts val="0"/>
              </a:spcAft>
              <a:buNone/>
              <a:defRPr sz="2200" b="1"/>
            </a:lvl2pPr>
            <a:lvl3pPr lvl="2" rtl="0">
              <a:lnSpc>
                <a:spcPct val="100000"/>
              </a:lnSpc>
              <a:spcBef>
                <a:spcPts val="0"/>
              </a:spcBef>
              <a:spcAft>
                <a:spcPts val="0"/>
              </a:spcAft>
              <a:buNone/>
              <a:defRPr sz="2200" b="1"/>
            </a:lvl3pPr>
            <a:lvl4pPr lvl="3" rtl="0">
              <a:lnSpc>
                <a:spcPct val="100000"/>
              </a:lnSpc>
              <a:spcBef>
                <a:spcPts val="0"/>
              </a:spcBef>
              <a:spcAft>
                <a:spcPts val="0"/>
              </a:spcAft>
              <a:buNone/>
              <a:defRPr sz="2200" b="1"/>
            </a:lvl4pPr>
            <a:lvl5pPr lvl="4" rtl="0">
              <a:lnSpc>
                <a:spcPct val="100000"/>
              </a:lnSpc>
              <a:spcBef>
                <a:spcPts val="0"/>
              </a:spcBef>
              <a:spcAft>
                <a:spcPts val="0"/>
              </a:spcAft>
              <a:buNone/>
              <a:defRPr sz="2200" b="1"/>
            </a:lvl5pPr>
            <a:lvl6pPr lvl="5" rtl="0">
              <a:lnSpc>
                <a:spcPct val="100000"/>
              </a:lnSpc>
              <a:spcBef>
                <a:spcPts val="0"/>
              </a:spcBef>
              <a:spcAft>
                <a:spcPts val="0"/>
              </a:spcAft>
              <a:buNone/>
              <a:defRPr sz="2200" b="1"/>
            </a:lvl6pPr>
            <a:lvl7pPr lvl="6" rtl="0">
              <a:lnSpc>
                <a:spcPct val="100000"/>
              </a:lnSpc>
              <a:spcBef>
                <a:spcPts val="0"/>
              </a:spcBef>
              <a:spcAft>
                <a:spcPts val="0"/>
              </a:spcAft>
              <a:buNone/>
              <a:defRPr sz="2200" b="1"/>
            </a:lvl7pPr>
            <a:lvl8pPr lvl="7" rtl="0">
              <a:lnSpc>
                <a:spcPct val="100000"/>
              </a:lnSpc>
              <a:spcBef>
                <a:spcPts val="0"/>
              </a:spcBef>
              <a:spcAft>
                <a:spcPts val="0"/>
              </a:spcAft>
              <a:buNone/>
              <a:defRPr sz="2200" b="1"/>
            </a:lvl8pPr>
            <a:lvl9pPr lvl="8" rtl="0">
              <a:lnSpc>
                <a:spcPct val="100000"/>
              </a:lnSpc>
              <a:spcBef>
                <a:spcPts val="0"/>
              </a:spcBef>
              <a:spcAft>
                <a:spcPts val="0"/>
              </a:spcAft>
              <a:buNone/>
              <a:defRPr sz="2200" b="1"/>
            </a:lvl9pPr>
          </a:lstStyle>
          <a:p>
            <a:endParaRPr/>
          </a:p>
        </p:txBody>
      </p:sp>
      <p:sp>
        <p:nvSpPr>
          <p:cNvPr id="83" name="Google Shape;83;p18"/>
          <p:cNvSpPr txBox="1">
            <a:spLocks noGrp="1"/>
          </p:cNvSpPr>
          <p:nvPr>
            <p:ph type="subTitle" idx="6"/>
          </p:nvPr>
        </p:nvSpPr>
        <p:spPr>
          <a:xfrm>
            <a:off x="6339862" y="3281425"/>
            <a:ext cx="2209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4" name="Google Shape;84;p18"/>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247800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7" name="Google Shape;27;p3"/>
          <p:cNvPicPr preferRelativeResize="0"/>
          <p:nvPr/>
        </p:nvPicPr>
        <p:blipFill>
          <a:blip r:embed="rId2">
            <a:alphaModFix amt="25000"/>
          </a:blip>
          <a:stretch>
            <a:fillRect/>
          </a:stretch>
        </p:blipFill>
        <p:spPr>
          <a:xfrm>
            <a:off x="0" y="0"/>
            <a:ext cx="9144000" cy="5143500"/>
          </a:xfrm>
          <a:prstGeom prst="rect">
            <a:avLst/>
          </a:prstGeom>
          <a:noFill/>
          <a:ln>
            <a:noFill/>
          </a:ln>
        </p:spPr>
      </p:pic>
      <p:grpSp>
        <p:nvGrpSpPr>
          <p:cNvPr id="28" name="Google Shape;28;p3"/>
          <p:cNvGrpSpPr/>
          <p:nvPr/>
        </p:nvGrpSpPr>
        <p:grpSpPr>
          <a:xfrm>
            <a:off x="0" y="-9700"/>
            <a:ext cx="9144007" cy="5153200"/>
            <a:chOff x="0" y="-9700"/>
            <a:chExt cx="9144007" cy="5153200"/>
          </a:xfrm>
        </p:grpSpPr>
        <p:grpSp>
          <p:nvGrpSpPr>
            <p:cNvPr id="29" name="Google Shape;29;p3"/>
            <p:cNvGrpSpPr/>
            <p:nvPr/>
          </p:nvGrpSpPr>
          <p:grpSpPr>
            <a:xfrm>
              <a:off x="0" y="4144200"/>
              <a:ext cx="1447500" cy="999300"/>
              <a:chOff x="0" y="0"/>
              <a:chExt cx="1447500" cy="999300"/>
            </a:xfrm>
          </p:grpSpPr>
          <p:sp>
            <p:nvSpPr>
              <p:cNvPr id="30" name="Google Shape;30;p3"/>
              <p:cNvSpPr/>
              <p:nvPr/>
            </p:nvSpPr>
            <p:spPr>
              <a:xfrm>
                <a:off x="0" y="0"/>
                <a:ext cx="999300" cy="999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1" name="Google Shape;31;p3"/>
              <p:cNvSpPr/>
              <p:nvPr/>
            </p:nvSpPr>
            <p:spPr>
              <a:xfrm>
                <a:off x="999300" y="275550"/>
                <a:ext cx="448200" cy="448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32" name="Google Shape;32;p3"/>
            <p:cNvSpPr/>
            <p:nvPr/>
          </p:nvSpPr>
          <p:spPr>
            <a:xfrm>
              <a:off x="8670607" y="-9700"/>
              <a:ext cx="473400" cy="1517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33" name="Google Shape;33;p3"/>
            <p:cNvGrpSpPr/>
            <p:nvPr/>
          </p:nvGrpSpPr>
          <p:grpSpPr>
            <a:xfrm>
              <a:off x="8247600" y="3795325"/>
              <a:ext cx="896400" cy="1348175"/>
              <a:chOff x="448200" y="3795325"/>
              <a:chExt cx="896400" cy="1348175"/>
            </a:xfrm>
          </p:grpSpPr>
          <p:grpSp>
            <p:nvGrpSpPr>
              <p:cNvPr id="34" name="Google Shape;34;p3"/>
              <p:cNvGrpSpPr/>
              <p:nvPr/>
            </p:nvGrpSpPr>
            <p:grpSpPr>
              <a:xfrm>
                <a:off x="448200" y="4247100"/>
                <a:ext cx="896400" cy="896400"/>
                <a:chOff x="448200" y="4247100"/>
                <a:chExt cx="896400" cy="896400"/>
              </a:xfrm>
            </p:grpSpPr>
            <p:sp>
              <p:nvSpPr>
                <p:cNvPr id="35" name="Google Shape;35;p3"/>
                <p:cNvSpPr/>
                <p:nvPr/>
              </p:nvSpPr>
              <p:spPr>
                <a:xfrm>
                  <a:off x="896400" y="4695300"/>
                  <a:ext cx="448200" cy="448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6" name="Google Shape;36;p3"/>
                <p:cNvSpPr/>
                <p:nvPr/>
              </p:nvSpPr>
              <p:spPr>
                <a:xfrm>
                  <a:off x="448200" y="4247100"/>
                  <a:ext cx="448200" cy="448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37" name="Google Shape;37;p3"/>
              <p:cNvSpPr/>
              <p:nvPr/>
            </p:nvSpPr>
            <p:spPr>
              <a:xfrm>
                <a:off x="896400" y="3795325"/>
                <a:ext cx="448200" cy="448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8" name="Google Shape;38;p3"/>
            <p:cNvGrpSpPr/>
            <p:nvPr/>
          </p:nvGrpSpPr>
          <p:grpSpPr>
            <a:xfrm>
              <a:off x="0" y="-9700"/>
              <a:ext cx="2077800" cy="944100"/>
              <a:chOff x="0" y="-9700"/>
              <a:chExt cx="2077800" cy="944100"/>
            </a:xfrm>
          </p:grpSpPr>
          <p:sp>
            <p:nvSpPr>
              <p:cNvPr id="39" name="Google Shape;39;p3"/>
              <p:cNvSpPr/>
              <p:nvPr/>
            </p:nvSpPr>
            <p:spPr>
              <a:xfrm>
                <a:off x="0" y="-9700"/>
                <a:ext cx="2077800" cy="470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0" name="Google Shape;40;p3"/>
              <p:cNvSpPr/>
              <p:nvPr/>
            </p:nvSpPr>
            <p:spPr>
              <a:xfrm>
                <a:off x="0" y="461000"/>
                <a:ext cx="473400" cy="473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41" name="Google Shape;41;p3"/>
          <p:cNvSpPr txBox="1">
            <a:spLocks noGrp="1"/>
          </p:cNvSpPr>
          <p:nvPr>
            <p:ph type="title"/>
          </p:nvPr>
        </p:nvSpPr>
        <p:spPr>
          <a:xfrm>
            <a:off x="1778450" y="2424375"/>
            <a:ext cx="5587200" cy="96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subTitle" idx="1"/>
          </p:nvPr>
        </p:nvSpPr>
        <p:spPr>
          <a:xfrm>
            <a:off x="1778451" y="3460250"/>
            <a:ext cx="55872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3" name="Google Shape;43;p3"/>
          <p:cNvSpPr txBox="1">
            <a:spLocks noGrp="1"/>
          </p:cNvSpPr>
          <p:nvPr>
            <p:ph type="title" idx="2" hasCustomPrompt="1"/>
          </p:nvPr>
        </p:nvSpPr>
        <p:spPr>
          <a:xfrm>
            <a:off x="3877350" y="1393948"/>
            <a:ext cx="1389300" cy="762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000"/>
              <a:buNone/>
              <a:defRPr sz="6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4"/>
        <p:cNvGrpSpPr/>
        <p:nvPr/>
      </p:nvGrpSpPr>
      <p:grpSpPr>
        <a:xfrm>
          <a:off x="0" y="0"/>
          <a:ext cx="0" cy="0"/>
          <a:chOff x="0" y="0"/>
          <a:chExt cx="0" cy="0"/>
        </a:xfrm>
      </p:grpSpPr>
      <p:sp>
        <p:nvSpPr>
          <p:cNvPr id="135" name="Google Shape;135;p24"/>
          <p:cNvSpPr txBox="1">
            <a:spLocks noGrp="1"/>
          </p:cNvSpPr>
          <p:nvPr>
            <p:ph type="body" idx="1"/>
          </p:nvPr>
        </p:nvSpPr>
        <p:spPr>
          <a:xfrm>
            <a:off x="727800" y="1516100"/>
            <a:ext cx="3844200" cy="26820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136" name="Google Shape;136;p2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extLst>
      <p:ext uri="{BB962C8B-B14F-4D97-AF65-F5344CB8AC3E}">
        <p14:creationId xmlns:p14="http://schemas.microsoft.com/office/powerpoint/2010/main" val="4140963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51"/>
        <p:cNvGrpSpPr/>
        <p:nvPr/>
      </p:nvGrpSpPr>
      <p:grpSpPr>
        <a:xfrm>
          <a:off x="0" y="0"/>
          <a:ext cx="0" cy="0"/>
          <a:chOff x="0" y="0"/>
          <a:chExt cx="0" cy="0"/>
        </a:xfrm>
      </p:grpSpPr>
      <p:sp>
        <p:nvSpPr>
          <p:cNvPr id="152" name="Google Shape;152;p29"/>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txBox="1">
            <a:spLocks noGrp="1"/>
          </p:cNvSpPr>
          <p:nvPr>
            <p:ph type="title"/>
          </p:nvPr>
        </p:nvSpPr>
        <p:spPr>
          <a:xfrm>
            <a:off x="2646000" y="776974"/>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4" name="Google Shape;154;p29"/>
          <p:cNvSpPr txBox="1">
            <a:spLocks noGrp="1"/>
          </p:cNvSpPr>
          <p:nvPr>
            <p:ph type="subTitle" idx="1"/>
          </p:nvPr>
        </p:nvSpPr>
        <p:spPr>
          <a:xfrm>
            <a:off x="2646000" y="1614939"/>
            <a:ext cx="3852000" cy="97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5" name="Google Shape;155;p29"/>
          <p:cNvSpPr txBox="1"/>
          <p:nvPr/>
        </p:nvSpPr>
        <p:spPr>
          <a:xfrm>
            <a:off x="1724250" y="3784400"/>
            <a:ext cx="5695500" cy="43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including icons by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200" b="1">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1523472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6"/>
        <p:cNvGrpSpPr/>
        <p:nvPr/>
      </p:nvGrpSpPr>
      <p:grpSpPr>
        <a:xfrm>
          <a:off x="0" y="0"/>
          <a:ext cx="0" cy="0"/>
          <a:chOff x="0" y="0"/>
          <a:chExt cx="0" cy="0"/>
        </a:xfrm>
      </p:grpSpPr>
      <p:sp>
        <p:nvSpPr>
          <p:cNvPr id="157" name="Google Shape;157;p30"/>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30"/>
          <p:cNvGrpSpPr/>
          <p:nvPr/>
        </p:nvGrpSpPr>
        <p:grpSpPr>
          <a:xfrm>
            <a:off x="8378513" y="199625"/>
            <a:ext cx="527900" cy="434500"/>
            <a:chOff x="4559250" y="2583950"/>
            <a:chExt cx="527900" cy="434500"/>
          </a:xfrm>
        </p:grpSpPr>
        <p:sp>
          <p:nvSpPr>
            <p:cNvPr id="159" name="Google Shape;159;p30"/>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0"/>
          <p:cNvGrpSpPr/>
          <p:nvPr/>
        </p:nvGrpSpPr>
        <p:grpSpPr>
          <a:xfrm>
            <a:off x="209125" y="4277775"/>
            <a:ext cx="602100" cy="666100"/>
            <a:chOff x="1820650" y="1393100"/>
            <a:chExt cx="602100" cy="666100"/>
          </a:xfrm>
        </p:grpSpPr>
        <p:sp>
          <p:nvSpPr>
            <p:cNvPr id="162" name="Google Shape;162;p30"/>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30"/>
          <p:cNvGrpSpPr/>
          <p:nvPr/>
        </p:nvGrpSpPr>
        <p:grpSpPr>
          <a:xfrm>
            <a:off x="8197650" y="4316725"/>
            <a:ext cx="737225" cy="627150"/>
            <a:chOff x="3475975" y="624225"/>
            <a:chExt cx="737225" cy="627150"/>
          </a:xfrm>
        </p:grpSpPr>
        <p:sp>
          <p:nvSpPr>
            <p:cNvPr id="165" name="Google Shape;165;p30"/>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0"/>
          <p:cNvGrpSpPr/>
          <p:nvPr/>
        </p:nvGrpSpPr>
        <p:grpSpPr>
          <a:xfrm>
            <a:off x="209125" y="199625"/>
            <a:ext cx="822125" cy="619150"/>
            <a:chOff x="1574625" y="624700"/>
            <a:chExt cx="822125" cy="619150"/>
          </a:xfrm>
        </p:grpSpPr>
        <p:sp>
          <p:nvSpPr>
            <p:cNvPr id="170" name="Google Shape;170;p30"/>
            <p:cNvSpPr/>
            <p:nvPr/>
          </p:nvSpPr>
          <p:spPr>
            <a:xfrm>
              <a:off x="1574625" y="624700"/>
              <a:ext cx="822125" cy="547350"/>
            </a:xfrm>
            <a:custGeom>
              <a:avLst/>
              <a:gdLst/>
              <a:ahLst/>
              <a:cxnLst/>
              <a:rect l="l" t="t" r="r" b="b"/>
              <a:pathLst>
                <a:path w="32885" h="21894" extrusionOk="0">
                  <a:moveTo>
                    <a:pt x="13561" y="1"/>
                  </a:moveTo>
                  <a:cubicBezTo>
                    <a:pt x="13302" y="1"/>
                    <a:pt x="13040" y="16"/>
                    <a:pt x="12776" y="48"/>
                  </a:cubicBezTo>
                  <a:cubicBezTo>
                    <a:pt x="9474" y="415"/>
                    <a:pt x="6972" y="3217"/>
                    <a:pt x="6972" y="6553"/>
                  </a:cubicBezTo>
                  <a:lnTo>
                    <a:pt x="6972" y="6920"/>
                  </a:lnTo>
                  <a:cubicBezTo>
                    <a:pt x="6372" y="6686"/>
                    <a:pt x="5771" y="6553"/>
                    <a:pt x="5138" y="6553"/>
                  </a:cubicBezTo>
                  <a:cubicBezTo>
                    <a:pt x="2336" y="6553"/>
                    <a:pt x="34" y="8788"/>
                    <a:pt x="34" y="11590"/>
                  </a:cubicBezTo>
                  <a:cubicBezTo>
                    <a:pt x="1" y="14392"/>
                    <a:pt x="2236" y="16693"/>
                    <a:pt x="5071" y="16727"/>
                  </a:cubicBezTo>
                  <a:cubicBezTo>
                    <a:pt x="4771" y="18962"/>
                    <a:pt x="6172" y="21097"/>
                    <a:pt x="8373" y="21730"/>
                  </a:cubicBezTo>
                  <a:cubicBezTo>
                    <a:pt x="8777" y="21840"/>
                    <a:pt x="9185" y="21893"/>
                    <a:pt x="9588" y="21893"/>
                  </a:cubicBezTo>
                  <a:cubicBezTo>
                    <a:pt x="11383" y="21893"/>
                    <a:pt x="13075" y="20845"/>
                    <a:pt x="13811" y="19128"/>
                  </a:cubicBezTo>
                  <a:cubicBezTo>
                    <a:pt x="14381" y="20490"/>
                    <a:pt x="15588" y="21125"/>
                    <a:pt x="16793" y="21125"/>
                  </a:cubicBezTo>
                  <a:cubicBezTo>
                    <a:pt x="18335" y="21125"/>
                    <a:pt x="19876" y="20085"/>
                    <a:pt x="20082" y="18194"/>
                  </a:cubicBezTo>
                  <a:cubicBezTo>
                    <a:pt x="21408" y="19659"/>
                    <a:pt x="23175" y="20351"/>
                    <a:pt x="24925" y="20351"/>
                  </a:cubicBezTo>
                  <a:cubicBezTo>
                    <a:pt x="27401" y="20351"/>
                    <a:pt x="29842" y="18967"/>
                    <a:pt x="30956" y="16426"/>
                  </a:cubicBezTo>
                  <a:cubicBezTo>
                    <a:pt x="32884" y="12071"/>
                    <a:pt x="29677" y="7186"/>
                    <a:pt x="24966" y="7186"/>
                  </a:cubicBezTo>
                  <a:cubicBezTo>
                    <a:pt x="24950" y="7186"/>
                    <a:pt x="24934" y="7186"/>
                    <a:pt x="24918" y="7187"/>
                  </a:cubicBezTo>
                  <a:cubicBezTo>
                    <a:pt x="24585" y="7187"/>
                    <a:pt x="24251" y="7220"/>
                    <a:pt x="23918" y="7253"/>
                  </a:cubicBezTo>
                  <a:cubicBezTo>
                    <a:pt x="24785" y="5474"/>
                    <a:pt x="23311" y="3944"/>
                    <a:pt x="21803" y="3944"/>
                  </a:cubicBezTo>
                  <a:cubicBezTo>
                    <a:pt x="21105" y="3944"/>
                    <a:pt x="20400" y="4271"/>
                    <a:pt x="19915" y="5052"/>
                  </a:cubicBezTo>
                  <a:cubicBezTo>
                    <a:pt x="19209" y="2074"/>
                    <a:pt x="16554" y="1"/>
                    <a:pt x="1356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1790625" y="837925"/>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30"/>
          <p:cNvSpPr/>
          <p:nvPr/>
        </p:nvSpPr>
        <p:spPr>
          <a:xfrm>
            <a:off x="8670010" y="963625"/>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687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3"/>
        <p:cNvGrpSpPr/>
        <p:nvPr/>
      </p:nvGrpSpPr>
      <p:grpSpPr>
        <a:xfrm>
          <a:off x="0" y="0"/>
          <a:ext cx="0" cy="0"/>
          <a:chOff x="0" y="0"/>
          <a:chExt cx="0" cy="0"/>
        </a:xfrm>
      </p:grpSpPr>
      <p:sp>
        <p:nvSpPr>
          <p:cNvPr id="174" name="Google Shape;174;p31"/>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31"/>
          <p:cNvGrpSpPr/>
          <p:nvPr/>
        </p:nvGrpSpPr>
        <p:grpSpPr>
          <a:xfrm>
            <a:off x="8379488" y="153663"/>
            <a:ext cx="624625" cy="830925"/>
            <a:chOff x="4863650" y="3815375"/>
            <a:chExt cx="624625" cy="830925"/>
          </a:xfrm>
        </p:grpSpPr>
        <p:sp>
          <p:nvSpPr>
            <p:cNvPr id="176" name="Google Shape;176;p3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31"/>
          <p:cNvGrpSpPr/>
          <p:nvPr/>
        </p:nvGrpSpPr>
        <p:grpSpPr>
          <a:xfrm>
            <a:off x="139888" y="4556163"/>
            <a:ext cx="527900" cy="433675"/>
            <a:chOff x="2356025" y="3709750"/>
            <a:chExt cx="527900" cy="433675"/>
          </a:xfrm>
        </p:grpSpPr>
        <p:sp>
          <p:nvSpPr>
            <p:cNvPr id="184" name="Google Shape;184;p31"/>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31"/>
          <p:cNvGrpSpPr/>
          <p:nvPr/>
        </p:nvGrpSpPr>
        <p:grpSpPr>
          <a:xfrm>
            <a:off x="8166813" y="4266588"/>
            <a:ext cx="837300" cy="723250"/>
            <a:chOff x="5203050" y="2778050"/>
            <a:chExt cx="837300" cy="723250"/>
          </a:xfrm>
        </p:grpSpPr>
        <p:sp>
          <p:nvSpPr>
            <p:cNvPr id="189" name="Google Shape;189;p3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1"/>
          <p:cNvGrpSpPr/>
          <p:nvPr/>
        </p:nvGrpSpPr>
        <p:grpSpPr>
          <a:xfrm>
            <a:off x="139888" y="153663"/>
            <a:ext cx="678825" cy="602975"/>
            <a:chOff x="2696275" y="963625"/>
            <a:chExt cx="678825" cy="602975"/>
          </a:xfrm>
        </p:grpSpPr>
        <p:sp>
          <p:nvSpPr>
            <p:cNvPr id="192" name="Google Shape;192;p3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31"/>
          <p:cNvSpPr/>
          <p:nvPr/>
        </p:nvSpPr>
        <p:spPr>
          <a:xfrm>
            <a:off x="220750" y="3858325"/>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831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pic>
        <p:nvPicPr>
          <p:cNvPr id="74" name="Google Shape;74;p7"/>
          <p:cNvPicPr preferRelativeResize="0"/>
          <p:nvPr/>
        </p:nvPicPr>
        <p:blipFill>
          <a:blip r:embed="rId2">
            <a:alphaModFix amt="25000"/>
          </a:blip>
          <a:stretch>
            <a:fillRect/>
          </a:stretch>
        </p:blipFill>
        <p:spPr>
          <a:xfrm>
            <a:off x="0" y="0"/>
            <a:ext cx="9144000" cy="5143500"/>
          </a:xfrm>
          <a:prstGeom prst="rect">
            <a:avLst/>
          </a:prstGeom>
          <a:noFill/>
          <a:ln>
            <a:noFill/>
          </a:ln>
        </p:spPr>
      </p:pic>
      <p:sp>
        <p:nvSpPr>
          <p:cNvPr id="75" name="Google Shape;75;p7"/>
          <p:cNvSpPr txBox="1">
            <a:spLocks noGrp="1"/>
          </p:cNvSpPr>
          <p:nvPr>
            <p:ph type="body" idx="1"/>
          </p:nvPr>
        </p:nvSpPr>
        <p:spPr>
          <a:xfrm>
            <a:off x="713100" y="1618200"/>
            <a:ext cx="7710900" cy="2540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6" name="Google Shape;76;p7"/>
          <p:cNvSpPr txBox="1">
            <a:spLocks noGrp="1"/>
          </p:cNvSpPr>
          <p:nvPr>
            <p:ph type="title"/>
          </p:nvPr>
        </p:nvSpPr>
        <p:spPr>
          <a:xfrm>
            <a:off x="713100" y="485984"/>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7" name="Google Shape;77;p7"/>
          <p:cNvGrpSpPr/>
          <p:nvPr/>
        </p:nvGrpSpPr>
        <p:grpSpPr>
          <a:xfrm>
            <a:off x="0" y="1363"/>
            <a:ext cx="9144410" cy="5142128"/>
            <a:chOff x="0" y="1363"/>
            <a:chExt cx="9144410" cy="5142128"/>
          </a:xfrm>
        </p:grpSpPr>
        <p:grpSp>
          <p:nvGrpSpPr>
            <p:cNvPr id="78" name="Google Shape;78;p7"/>
            <p:cNvGrpSpPr/>
            <p:nvPr/>
          </p:nvGrpSpPr>
          <p:grpSpPr>
            <a:xfrm>
              <a:off x="8197500" y="3626425"/>
              <a:ext cx="946910" cy="1517065"/>
              <a:chOff x="8372423" y="2955281"/>
              <a:chExt cx="771602" cy="1236301"/>
            </a:xfrm>
          </p:grpSpPr>
          <p:sp>
            <p:nvSpPr>
              <p:cNvPr id="79" name="Google Shape;79;p7"/>
              <p:cNvSpPr/>
              <p:nvPr/>
            </p:nvSpPr>
            <p:spPr>
              <a:xfrm>
                <a:off x="8758225" y="2955281"/>
                <a:ext cx="385800" cy="1236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80" name="Google Shape;80;p7"/>
              <p:cNvSpPr/>
              <p:nvPr/>
            </p:nvSpPr>
            <p:spPr>
              <a:xfrm>
                <a:off x="8372423" y="3805782"/>
                <a:ext cx="385800" cy="385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81" name="Google Shape;81;p7"/>
            <p:cNvSpPr/>
            <p:nvPr/>
          </p:nvSpPr>
          <p:spPr>
            <a:xfrm>
              <a:off x="0" y="1363"/>
              <a:ext cx="2077800" cy="470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pic>
        <p:nvPicPr>
          <p:cNvPr id="97" name="Google Shape;97;p9"/>
          <p:cNvPicPr preferRelativeResize="0"/>
          <p:nvPr/>
        </p:nvPicPr>
        <p:blipFill>
          <a:blip r:embed="rId2">
            <a:alphaModFix amt="25000"/>
          </a:blip>
          <a:stretch>
            <a:fillRect/>
          </a:stretch>
        </p:blipFill>
        <p:spPr>
          <a:xfrm>
            <a:off x="0" y="0"/>
            <a:ext cx="9144000" cy="5143500"/>
          </a:xfrm>
          <a:prstGeom prst="rect">
            <a:avLst/>
          </a:prstGeom>
          <a:noFill/>
          <a:ln>
            <a:noFill/>
          </a:ln>
        </p:spPr>
      </p:pic>
      <p:sp>
        <p:nvSpPr>
          <p:cNvPr id="98" name="Google Shape;98;p9"/>
          <p:cNvSpPr txBox="1">
            <a:spLocks noGrp="1"/>
          </p:cNvSpPr>
          <p:nvPr>
            <p:ph type="subTitle" idx="1"/>
          </p:nvPr>
        </p:nvSpPr>
        <p:spPr>
          <a:xfrm>
            <a:off x="1969650" y="2275200"/>
            <a:ext cx="5197800" cy="12351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18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sp>
        <p:nvSpPr>
          <p:cNvPr id="99" name="Google Shape;99;p9"/>
          <p:cNvSpPr txBox="1">
            <a:spLocks noGrp="1"/>
          </p:cNvSpPr>
          <p:nvPr>
            <p:ph type="title"/>
          </p:nvPr>
        </p:nvSpPr>
        <p:spPr>
          <a:xfrm>
            <a:off x="1969650" y="1633200"/>
            <a:ext cx="519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00" name="Google Shape;100;p9"/>
          <p:cNvGrpSpPr/>
          <p:nvPr/>
        </p:nvGrpSpPr>
        <p:grpSpPr>
          <a:xfrm>
            <a:off x="0" y="4199400"/>
            <a:ext cx="2077800" cy="944100"/>
            <a:chOff x="7066200" y="4199400"/>
            <a:chExt cx="2077800" cy="944100"/>
          </a:xfrm>
        </p:grpSpPr>
        <p:sp>
          <p:nvSpPr>
            <p:cNvPr id="101" name="Google Shape;101;p9"/>
            <p:cNvSpPr/>
            <p:nvPr/>
          </p:nvSpPr>
          <p:spPr>
            <a:xfrm>
              <a:off x="7066200" y="4672800"/>
              <a:ext cx="2077800" cy="470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2" name="Google Shape;102;p9"/>
            <p:cNvSpPr/>
            <p:nvPr/>
          </p:nvSpPr>
          <p:spPr>
            <a:xfrm>
              <a:off x="7066200" y="4199400"/>
              <a:ext cx="473400" cy="473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03" name="Google Shape;103;p9"/>
          <p:cNvGrpSpPr/>
          <p:nvPr/>
        </p:nvGrpSpPr>
        <p:grpSpPr>
          <a:xfrm>
            <a:off x="8197500" y="0"/>
            <a:ext cx="946910" cy="1517064"/>
            <a:chOff x="8372423" y="0"/>
            <a:chExt cx="771602" cy="1236300"/>
          </a:xfrm>
        </p:grpSpPr>
        <p:sp>
          <p:nvSpPr>
            <p:cNvPr id="104" name="Google Shape;104;p9"/>
            <p:cNvSpPr/>
            <p:nvPr/>
          </p:nvSpPr>
          <p:spPr>
            <a:xfrm>
              <a:off x="8758225" y="0"/>
              <a:ext cx="385800" cy="1236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5" name="Google Shape;105;p9"/>
            <p:cNvSpPr/>
            <p:nvPr/>
          </p:nvSpPr>
          <p:spPr>
            <a:xfrm>
              <a:off x="8372423" y="0"/>
              <a:ext cx="385800" cy="385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06" name="Google Shape;106;p9"/>
          <p:cNvSpPr/>
          <p:nvPr/>
        </p:nvSpPr>
        <p:spPr>
          <a:xfrm>
            <a:off x="417100" y="289975"/>
            <a:ext cx="700200" cy="7002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
          <p:cNvSpPr>
            <a:spLocks noGrp="1"/>
          </p:cNvSpPr>
          <p:nvPr>
            <p:ph type="pic" idx="2"/>
          </p:nvPr>
        </p:nvSpPr>
        <p:spPr>
          <a:xfrm>
            <a:off x="0" y="0"/>
            <a:ext cx="9144000" cy="5143500"/>
          </a:xfrm>
          <a:prstGeom prst="rect">
            <a:avLst/>
          </a:prstGeom>
          <a:noFill/>
          <a:ln>
            <a:noFill/>
          </a:ln>
        </p:spPr>
      </p:sp>
      <p:sp>
        <p:nvSpPr>
          <p:cNvPr id="109" name="Google Shape;109;p10"/>
          <p:cNvSpPr/>
          <p:nvPr/>
        </p:nvSpPr>
        <p:spPr>
          <a:xfrm>
            <a:off x="716550" y="3932343"/>
            <a:ext cx="7710900" cy="720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0" name="Google Shape;110;p10"/>
          <p:cNvSpPr txBox="1">
            <a:spLocks noGrp="1"/>
          </p:cNvSpPr>
          <p:nvPr>
            <p:ph type="body" idx="1"/>
          </p:nvPr>
        </p:nvSpPr>
        <p:spPr>
          <a:xfrm>
            <a:off x="713100" y="4003475"/>
            <a:ext cx="7710900" cy="605100"/>
          </a:xfrm>
          <a:prstGeom prst="rect">
            <a:avLst/>
          </a:prstGeom>
          <a:no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000"/>
              <a:buFont typeface="Jost SemiBold"/>
              <a:buNone/>
              <a:defRPr sz="3000">
                <a:latin typeface="Jost SemiBold"/>
                <a:ea typeface="Jost SemiBold"/>
                <a:cs typeface="Jost SemiBold"/>
                <a:sym typeface="Jost SemiBold"/>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9"/>
        <p:cNvGrpSpPr/>
        <p:nvPr/>
      </p:nvGrpSpPr>
      <p:grpSpPr>
        <a:xfrm>
          <a:off x="0" y="0"/>
          <a:ext cx="0" cy="0"/>
          <a:chOff x="0" y="0"/>
          <a:chExt cx="0" cy="0"/>
        </a:xfrm>
      </p:grpSpPr>
      <p:pic>
        <p:nvPicPr>
          <p:cNvPr id="130" name="Google Shape;130;p13"/>
          <p:cNvPicPr preferRelativeResize="0"/>
          <p:nvPr/>
        </p:nvPicPr>
        <p:blipFill>
          <a:blip r:embed="rId2">
            <a:alphaModFix amt="25000"/>
          </a:blip>
          <a:stretch>
            <a:fillRect/>
          </a:stretch>
        </p:blipFill>
        <p:spPr>
          <a:xfrm>
            <a:off x="0" y="0"/>
            <a:ext cx="9144000" cy="5143500"/>
          </a:xfrm>
          <a:prstGeom prst="rect">
            <a:avLst/>
          </a:prstGeom>
          <a:noFill/>
          <a:ln>
            <a:noFill/>
          </a:ln>
        </p:spPr>
      </p:pic>
      <p:sp>
        <p:nvSpPr>
          <p:cNvPr id="131" name="Google Shape;131;p13"/>
          <p:cNvSpPr txBox="1">
            <a:spLocks noGrp="1"/>
          </p:cNvSpPr>
          <p:nvPr>
            <p:ph type="subTitle" idx="1"/>
          </p:nvPr>
        </p:nvSpPr>
        <p:spPr>
          <a:xfrm>
            <a:off x="713225" y="2193175"/>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132" name="Google Shape;132;p13"/>
          <p:cNvSpPr txBox="1">
            <a:spLocks noGrp="1"/>
          </p:cNvSpPr>
          <p:nvPr>
            <p:ph type="subTitle" idx="2"/>
          </p:nvPr>
        </p:nvSpPr>
        <p:spPr>
          <a:xfrm>
            <a:off x="713225" y="3891802"/>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133" name="Google Shape;133;p13"/>
          <p:cNvSpPr txBox="1">
            <a:spLocks noGrp="1"/>
          </p:cNvSpPr>
          <p:nvPr>
            <p:ph type="subTitle" idx="3"/>
          </p:nvPr>
        </p:nvSpPr>
        <p:spPr>
          <a:xfrm>
            <a:off x="3419250" y="3891802"/>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134" name="Google Shape;134;p13"/>
          <p:cNvSpPr txBox="1">
            <a:spLocks noGrp="1"/>
          </p:cNvSpPr>
          <p:nvPr>
            <p:ph type="subTitle" idx="4"/>
          </p:nvPr>
        </p:nvSpPr>
        <p:spPr>
          <a:xfrm>
            <a:off x="3419250" y="2193175"/>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135" name="Google Shape;135;p13"/>
          <p:cNvSpPr txBox="1">
            <a:spLocks noGrp="1"/>
          </p:cNvSpPr>
          <p:nvPr>
            <p:ph type="title" hasCustomPrompt="1"/>
          </p:nvPr>
        </p:nvSpPr>
        <p:spPr>
          <a:xfrm>
            <a:off x="1531775" y="1386775"/>
            <a:ext cx="668400" cy="3852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a:spLocks noGrp="1"/>
          </p:cNvSpPr>
          <p:nvPr>
            <p:ph type="title" idx="5" hasCustomPrompt="1"/>
          </p:nvPr>
        </p:nvSpPr>
        <p:spPr>
          <a:xfrm>
            <a:off x="4237800" y="3085575"/>
            <a:ext cx="6684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title" idx="6" hasCustomPrompt="1"/>
          </p:nvPr>
        </p:nvSpPr>
        <p:spPr>
          <a:xfrm>
            <a:off x="1531775" y="3085575"/>
            <a:ext cx="6684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7" hasCustomPrompt="1"/>
          </p:nvPr>
        </p:nvSpPr>
        <p:spPr>
          <a:xfrm>
            <a:off x="4237800" y="1386775"/>
            <a:ext cx="6684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subTitle" idx="8"/>
          </p:nvPr>
        </p:nvSpPr>
        <p:spPr>
          <a:xfrm>
            <a:off x="6125275" y="3891802"/>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140" name="Google Shape;140;p13"/>
          <p:cNvSpPr txBox="1">
            <a:spLocks noGrp="1"/>
          </p:cNvSpPr>
          <p:nvPr>
            <p:ph type="subTitle" idx="9"/>
          </p:nvPr>
        </p:nvSpPr>
        <p:spPr>
          <a:xfrm>
            <a:off x="6125275" y="2193175"/>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141" name="Google Shape;141;p13"/>
          <p:cNvSpPr txBox="1">
            <a:spLocks noGrp="1"/>
          </p:cNvSpPr>
          <p:nvPr>
            <p:ph type="title" idx="13" hasCustomPrompt="1"/>
          </p:nvPr>
        </p:nvSpPr>
        <p:spPr>
          <a:xfrm>
            <a:off x="6943825" y="3085575"/>
            <a:ext cx="6684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title" idx="14" hasCustomPrompt="1"/>
          </p:nvPr>
        </p:nvSpPr>
        <p:spPr>
          <a:xfrm>
            <a:off x="6943825" y="1386775"/>
            <a:ext cx="6684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a:spLocks noGrp="1"/>
          </p:cNvSpPr>
          <p:nvPr>
            <p:ph type="subTitle" idx="15"/>
          </p:nvPr>
        </p:nvSpPr>
        <p:spPr>
          <a:xfrm>
            <a:off x="71322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Jost"/>
              <a:buNone/>
              <a:defRPr sz="2000">
                <a:solidFill>
                  <a:schemeClr val="dk1"/>
                </a:solidFill>
                <a:latin typeface="Jost SemiBold"/>
                <a:ea typeface="Jost SemiBold"/>
                <a:cs typeface="Jost SemiBold"/>
                <a:sym typeface="Jost SemiBold"/>
              </a:defRPr>
            </a:lvl1pPr>
            <a:lvl2pPr lvl="1"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2pPr>
            <a:lvl3pPr lvl="2"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3pPr>
            <a:lvl4pPr lvl="3"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4pPr>
            <a:lvl5pPr lvl="4"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5pPr>
            <a:lvl6pPr lvl="5"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6pPr>
            <a:lvl7pPr lvl="6"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7pPr>
            <a:lvl8pPr lvl="7"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8pPr>
            <a:lvl9pPr lvl="8"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9pPr>
          </a:lstStyle>
          <a:p>
            <a:endParaRPr/>
          </a:p>
        </p:txBody>
      </p:sp>
      <p:sp>
        <p:nvSpPr>
          <p:cNvPr id="144" name="Google Shape;144;p13"/>
          <p:cNvSpPr txBox="1">
            <a:spLocks noGrp="1"/>
          </p:cNvSpPr>
          <p:nvPr>
            <p:ph type="subTitle" idx="16"/>
          </p:nvPr>
        </p:nvSpPr>
        <p:spPr>
          <a:xfrm>
            <a:off x="713225" y="3610398"/>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Jost"/>
              <a:buNone/>
              <a:defRPr sz="2000">
                <a:solidFill>
                  <a:schemeClr val="dk1"/>
                </a:solidFill>
                <a:latin typeface="Jost SemiBold"/>
                <a:ea typeface="Jost SemiBold"/>
                <a:cs typeface="Jost SemiBold"/>
                <a:sym typeface="Jost SemiBold"/>
              </a:defRPr>
            </a:lvl1pPr>
            <a:lvl2pPr lvl="1"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2pPr>
            <a:lvl3pPr lvl="2"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3pPr>
            <a:lvl4pPr lvl="3"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4pPr>
            <a:lvl5pPr lvl="4"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5pPr>
            <a:lvl6pPr lvl="5"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6pPr>
            <a:lvl7pPr lvl="6"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7pPr>
            <a:lvl8pPr lvl="7"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8pPr>
            <a:lvl9pPr lvl="8"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9pPr>
          </a:lstStyle>
          <a:p>
            <a:endParaRPr/>
          </a:p>
        </p:txBody>
      </p:sp>
      <p:sp>
        <p:nvSpPr>
          <p:cNvPr id="145" name="Google Shape;145;p13"/>
          <p:cNvSpPr txBox="1">
            <a:spLocks noGrp="1"/>
          </p:cNvSpPr>
          <p:nvPr>
            <p:ph type="subTitle" idx="17"/>
          </p:nvPr>
        </p:nvSpPr>
        <p:spPr>
          <a:xfrm>
            <a:off x="3419250" y="3610398"/>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Jost"/>
              <a:buNone/>
              <a:defRPr sz="2000">
                <a:solidFill>
                  <a:schemeClr val="dk1"/>
                </a:solidFill>
                <a:latin typeface="Jost SemiBold"/>
                <a:ea typeface="Jost SemiBold"/>
                <a:cs typeface="Jost SemiBold"/>
                <a:sym typeface="Jost SemiBold"/>
              </a:defRPr>
            </a:lvl1pPr>
            <a:lvl2pPr lvl="1"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2pPr>
            <a:lvl3pPr lvl="2"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3pPr>
            <a:lvl4pPr lvl="3"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4pPr>
            <a:lvl5pPr lvl="4"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5pPr>
            <a:lvl6pPr lvl="5"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6pPr>
            <a:lvl7pPr lvl="6"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7pPr>
            <a:lvl8pPr lvl="7"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8pPr>
            <a:lvl9pPr lvl="8"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9pPr>
          </a:lstStyle>
          <a:p>
            <a:endParaRPr/>
          </a:p>
        </p:txBody>
      </p:sp>
      <p:sp>
        <p:nvSpPr>
          <p:cNvPr id="146" name="Google Shape;146;p13"/>
          <p:cNvSpPr txBox="1">
            <a:spLocks noGrp="1"/>
          </p:cNvSpPr>
          <p:nvPr>
            <p:ph type="subTitle" idx="18"/>
          </p:nvPr>
        </p:nvSpPr>
        <p:spPr>
          <a:xfrm>
            <a:off x="3419250"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Jost"/>
              <a:buNone/>
              <a:defRPr sz="2000">
                <a:solidFill>
                  <a:schemeClr val="dk1"/>
                </a:solidFill>
                <a:latin typeface="Jost SemiBold"/>
                <a:ea typeface="Jost SemiBold"/>
                <a:cs typeface="Jost SemiBold"/>
                <a:sym typeface="Jost SemiBold"/>
              </a:defRPr>
            </a:lvl1pPr>
            <a:lvl2pPr lvl="1"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2pPr>
            <a:lvl3pPr lvl="2"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3pPr>
            <a:lvl4pPr lvl="3"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4pPr>
            <a:lvl5pPr lvl="4"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5pPr>
            <a:lvl6pPr lvl="5"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6pPr>
            <a:lvl7pPr lvl="6"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7pPr>
            <a:lvl8pPr lvl="7"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8pPr>
            <a:lvl9pPr lvl="8"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9pPr>
          </a:lstStyle>
          <a:p>
            <a:endParaRPr/>
          </a:p>
        </p:txBody>
      </p:sp>
      <p:sp>
        <p:nvSpPr>
          <p:cNvPr id="147" name="Google Shape;147;p13"/>
          <p:cNvSpPr txBox="1">
            <a:spLocks noGrp="1"/>
          </p:cNvSpPr>
          <p:nvPr>
            <p:ph type="subTitle" idx="19"/>
          </p:nvPr>
        </p:nvSpPr>
        <p:spPr>
          <a:xfrm>
            <a:off x="6125275" y="3610398"/>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Jost"/>
              <a:buNone/>
              <a:defRPr sz="2000">
                <a:solidFill>
                  <a:schemeClr val="dk1"/>
                </a:solidFill>
                <a:latin typeface="Jost SemiBold"/>
                <a:ea typeface="Jost SemiBold"/>
                <a:cs typeface="Jost SemiBold"/>
                <a:sym typeface="Jost SemiBold"/>
              </a:defRPr>
            </a:lvl1pPr>
            <a:lvl2pPr lvl="1"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2pPr>
            <a:lvl3pPr lvl="2"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3pPr>
            <a:lvl4pPr lvl="3"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4pPr>
            <a:lvl5pPr lvl="4"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5pPr>
            <a:lvl6pPr lvl="5"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6pPr>
            <a:lvl7pPr lvl="6"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7pPr>
            <a:lvl8pPr lvl="7"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8pPr>
            <a:lvl9pPr lvl="8"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9pPr>
          </a:lstStyle>
          <a:p>
            <a:endParaRPr/>
          </a:p>
        </p:txBody>
      </p:sp>
      <p:sp>
        <p:nvSpPr>
          <p:cNvPr id="148" name="Google Shape;148;p13"/>
          <p:cNvSpPr txBox="1">
            <a:spLocks noGrp="1"/>
          </p:cNvSpPr>
          <p:nvPr>
            <p:ph type="subTitle" idx="20"/>
          </p:nvPr>
        </p:nvSpPr>
        <p:spPr>
          <a:xfrm>
            <a:off x="612527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400"/>
              <a:buFont typeface="Jost"/>
              <a:buNone/>
              <a:defRPr sz="2000">
                <a:solidFill>
                  <a:schemeClr val="dk1"/>
                </a:solidFill>
                <a:latin typeface="Jost SemiBold"/>
                <a:ea typeface="Jost SemiBold"/>
                <a:cs typeface="Jost SemiBold"/>
                <a:sym typeface="Jost SemiBold"/>
              </a:defRPr>
            </a:lvl1pPr>
            <a:lvl2pPr lvl="1"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2pPr>
            <a:lvl3pPr lvl="2"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3pPr>
            <a:lvl4pPr lvl="3"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4pPr>
            <a:lvl5pPr lvl="4"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5pPr>
            <a:lvl6pPr lvl="5"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6pPr>
            <a:lvl7pPr lvl="6"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7pPr>
            <a:lvl8pPr lvl="7"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8pPr>
            <a:lvl9pPr lvl="8"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9pPr>
          </a:lstStyle>
          <a:p>
            <a:endParaRPr/>
          </a:p>
        </p:txBody>
      </p:sp>
      <p:sp>
        <p:nvSpPr>
          <p:cNvPr id="149" name="Google Shape;149;p13"/>
          <p:cNvSpPr txBox="1">
            <a:spLocks noGrp="1"/>
          </p:cNvSpPr>
          <p:nvPr>
            <p:ph type="title" idx="21"/>
          </p:nvPr>
        </p:nvSpPr>
        <p:spPr>
          <a:xfrm>
            <a:off x="713100" y="485984"/>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0" name="Google Shape;150;p13"/>
          <p:cNvGrpSpPr/>
          <p:nvPr/>
        </p:nvGrpSpPr>
        <p:grpSpPr>
          <a:xfrm>
            <a:off x="125600" y="148275"/>
            <a:ext cx="9018425" cy="4995250"/>
            <a:chOff x="125600" y="148275"/>
            <a:chExt cx="9018425" cy="4995250"/>
          </a:xfrm>
        </p:grpSpPr>
        <p:sp>
          <p:nvSpPr>
            <p:cNvPr id="151" name="Google Shape;151;p13"/>
            <p:cNvSpPr/>
            <p:nvPr/>
          </p:nvSpPr>
          <p:spPr>
            <a:xfrm>
              <a:off x="125600" y="148275"/>
              <a:ext cx="534900" cy="5349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52" name="Google Shape;152;p13"/>
            <p:cNvGrpSpPr/>
            <p:nvPr/>
          </p:nvGrpSpPr>
          <p:grpSpPr>
            <a:xfrm>
              <a:off x="7066225" y="4199425"/>
              <a:ext cx="2077800" cy="944100"/>
              <a:chOff x="7066225" y="4199425"/>
              <a:chExt cx="2077800" cy="944100"/>
            </a:xfrm>
          </p:grpSpPr>
          <p:sp>
            <p:nvSpPr>
              <p:cNvPr id="153" name="Google Shape;153;p13"/>
              <p:cNvSpPr/>
              <p:nvPr/>
            </p:nvSpPr>
            <p:spPr>
              <a:xfrm>
                <a:off x="7066225" y="4672825"/>
                <a:ext cx="2077800" cy="4707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54" name="Google Shape;154;p13"/>
              <p:cNvSpPr/>
              <p:nvPr/>
            </p:nvSpPr>
            <p:spPr>
              <a:xfrm>
                <a:off x="8670600" y="4199425"/>
                <a:ext cx="473400" cy="473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6">
    <p:spTree>
      <p:nvGrpSpPr>
        <p:cNvPr id="1" name="Shape 155"/>
        <p:cNvGrpSpPr/>
        <p:nvPr/>
      </p:nvGrpSpPr>
      <p:grpSpPr>
        <a:xfrm>
          <a:off x="0" y="0"/>
          <a:ext cx="0" cy="0"/>
          <a:chOff x="0" y="0"/>
          <a:chExt cx="0" cy="0"/>
        </a:xfrm>
      </p:grpSpPr>
      <p:pic>
        <p:nvPicPr>
          <p:cNvPr id="156" name="Google Shape;156;p14"/>
          <p:cNvPicPr preferRelativeResize="0"/>
          <p:nvPr/>
        </p:nvPicPr>
        <p:blipFill>
          <a:blip r:embed="rId2">
            <a:alphaModFix amt="25000"/>
          </a:blip>
          <a:stretch>
            <a:fillRect/>
          </a:stretch>
        </p:blipFill>
        <p:spPr>
          <a:xfrm>
            <a:off x="0" y="0"/>
            <a:ext cx="9144000" cy="5143500"/>
          </a:xfrm>
          <a:prstGeom prst="rect">
            <a:avLst/>
          </a:prstGeom>
          <a:noFill/>
          <a:ln>
            <a:noFill/>
          </a:ln>
        </p:spPr>
      </p:pic>
      <p:sp>
        <p:nvSpPr>
          <p:cNvPr id="157" name="Google Shape;157;p14"/>
          <p:cNvSpPr txBox="1">
            <a:spLocks noGrp="1"/>
          </p:cNvSpPr>
          <p:nvPr>
            <p:ph type="subTitle" idx="1"/>
          </p:nvPr>
        </p:nvSpPr>
        <p:spPr>
          <a:xfrm>
            <a:off x="1017450" y="1707400"/>
            <a:ext cx="66408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158" name="Google Shape;158;p14"/>
          <p:cNvSpPr txBox="1">
            <a:spLocks noGrp="1"/>
          </p:cNvSpPr>
          <p:nvPr>
            <p:ph type="subTitle" idx="2"/>
          </p:nvPr>
        </p:nvSpPr>
        <p:spPr>
          <a:xfrm>
            <a:off x="1017450" y="1426000"/>
            <a:ext cx="66408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400"/>
              <a:buFont typeface="Jost"/>
              <a:buNone/>
              <a:defRPr sz="2000">
                <a:solidFill>
                  <a:schemeClr val="dk1"/>
                </a:solidFill>
                <a:latin typeface="Jost SemiBold"/>
                <a:ea typeface="Jost SemiBold"/>
                <a:cs typeface="Jost SemiBold"/>
                <a:sym typeface="Jost SemiBold"/>
              </a:defRPr>
            </a:lvl1pPr>
            <a:lvl2pPr lvl="1"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2pPr>
            <a:lvl3pPr lvl="2"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3pPr>
            <a:lvl4pPr lvl="3"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4pPr>
            <a:lvl5pPr lvl="4"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5pPr>
            <a:lvl6pPr lvl="5"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6pPr>
            <a:lvl7pPr lvl="6"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7pPr>
            <a:lvl8pPr lvl="7"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8pPr>
            <a:lvl9pPr lvl="8"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9pPr>
          </a:lstStyle>
          <a:p>
            <a:endParaRPr/>
          </a:p>
        </p:txBody>
      </p:sp>
      <p:sp>
        <p:nvSpPr>
          <p:cNvPr id="159" name="Google Shape;159;p14"/>
          <p:cNvSpPr txBox="1">
            <a:spLocks noGrp="1"/>
          </p:cNvSpPr>
          <p:nvPr>
            <p:ph type="title"/>
          </p:nvPr>
        </p:nvSpPr>
        <p:spPr>
          <a:xfrm>
            <a:off x="713100" y="485984"/>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14"/>
          <p:cNvSpPr txBox="1">
            <a:spLocks noGrp="1"/>
          </p:cNvSpPr>
          <p:nvPr>
            <p:ph type="subTitle" idx="3"/>
          </p:nvPr>
        </p:nvSpPr>
        <p:spPr>
          <a:xfrm>
            <a:off x="1365075" y="2773526"/>
            <a:ext cx="66408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161" name="Google Shape;161;p14"/>
          <p:cNvSpPr txBox="1">
            <a:spLocks noGrp="1"/>
          </p:cNvSpPr>
          <p:nvPr>
            <p:ph type="subTitle" idx="4"/>
          </p:nvPr>
        </p:nvSpPr>
        <p:spPr>
          <a:xfrm>
            <a:off x="1365075" y="2492125"/>
            <a:ext cx="66408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400"/>
              <a:buFont typeface="Jost"/>
              <a:buNone/>
              <a:defRPr sz="2000">
                <a:solidFill>
                  <a:schemeClr val="dk1"/>
                </a:solidFill>
                <a:latin typeface="Jost SemiBold"/>
                <a:ea typeface="Jost SemiBold"/>
                <a:cs typeface="Jost SemiBold"/>
                <a:sym typeface="Jost SemiBold"/>
              </a:defRPr>
            </a:lvl1pPr>
            <a:lvl2pPr lvl="1"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2pPr>
            <a:lvl3pPr lvl="2"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3pPr>
            <a:lvl4pPr lvl="3"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4pPr>
            <a:lvl5pPr lvl="4"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5pPr>
            <a:lvl6pPr lvl="5"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6pPr>
            <a:lvl7pPr lvl="6"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7pPr>
            <a:lvl8pPr lvl="7"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8pPr>
            <a:lvl9pPr lvl="8"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9pPr>
          </a:lstStyle>
          <a:p>
            <a:endParaRPr/>
          </a:p>
        </p:txBody>
      </p:sp>
      <p:sp>
        <p:nvSpPr>
          <p:cNvPr id="162" name="Google Shape;162;p14"/>
          <p:cNvSpPr txBox="1">
            <a:spLocks noGrp="1"/>
          </p:cNvSpPr>
          <p:nvPr>
            <p:ph type="subTitle" idx="5"/>
          </p:nvPr>
        </p:nvSpPr>
        <p:spPr>
          <a:xfrm>
            <a:off x="1712700" y="3839636"/>
            <a:ext cx="66408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163" name="Google Shape;163;p14"/>
          <p:cNvSpPr txBox="1">
            <a:spLocks noGrp="1"/>
          </p:cNvSpPr>
          <p:nvPr>
            <p:ph type="subTitle" idx="6"/>
          </p:nvPr>
        </p:nvSpPr>
        <p:spPr>
          <a:xfrm>
            <a:off x="1712700" y="3558225"/>
            <a:ext cx="66408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400"/>
              <a:buFont typeface="Jost"/>
              <a:buNone/>
              <a:defRPr sz="2000">
                <a:solidFill>
                  <a:schemeClr val="dk1"/>
                </a:solidFill>
                <a:latin typeface="Jost SemiBold"/>
                <a:ea typeface="Jost SemiBold"/>
                <a:cs typeface="Jost SemiBold"/>
                <a:sym typeface="Jost SemiBold"/>
              </a:defRPr>
            </a:lvl1pPr>
            <a:lvl2pPr lvl="1"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2pPr>
            <a:lvl3pPr lvl="2"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3pPr>
            <a:lvl4pPr lvl="3"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4pPr>
            <a:lvl5pPr lvl="4"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5pPr>
            <a:lvl6pPr lvl="5"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6pPr>
            <a:lvl7pPr lvl="6"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7pPr>
            <a:lvl8pPr lvl="7"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8pPr>
            <a:lvl9pPr lvl="8" algn="ctr" rtl="0">
              <a:lnSpc>
                <a:spcPct val="115000"/>
              </a:lnSpc>
              <a:spcBef>
                <a:spcPts val="0"/>
              </a:spcBef>
              <a:spcAft>
                <a:spcPts val="0"/>
              </a:spcAft>
              <a:buClr>
                <a:schemeClr val="dk1"/>
              </a:buClr>
              <a:buSzPts val="2400"/>
              <a:buFont typeface="Jost"/>
              <a:buNone/>
              <a:defRPr sz="2400" b="1">
                <a:solidFill>
                  <a:schemeClr val="dk1"/>
                </a:solidFill>
                <a:latin typeface="Jost"/>
                <a:ea typeface="Jost"/>
                <a:cs typeface="Jost"/>
                <a:sym typeface="Jost"/>
              </a:defRPr>
            </a:lvl9pPr>
          </a:lstStyle>
          <a:p>
            <a:endParaRPr/>
          </a:p>
        </p:txBody>
      </p:sp>
      <p:grpSp>
        <p:nvGrpSpPr>
          <p:cNvPr id="164" name="Google Shape;164;p14"/>
          <p:cNvGrpSpPr/>
          <p:nvPr/>
        </p:nvGrpSpPr>
        <p:grpSpPr>
          <a:xfrm>
            <a:off x="90550" y="0"/>
            <a:ext cx="9057213" cy="5014075"/>
            <a:chOff x="90550" y="0"/>
            <a:chExt cx="9057213" cy="5014075"/>
          </a:xfrm>
        </p:grpSpPr>
        <p:grpSp>
          <p:nvGrpSpPr>
            <p:cNvPr id="165" name="Google Shape;165;p14"/>
            <p:cNvGrpSpPr/>
            <p:nvPr/>
          </p:nvGrpSpPr>
          <p:grpSpPr>
            <a:xfrm>
              <a:off x="8093694" y="0"/>
              <a:ext cx="1054070" cy="727690"/>
              <a:chOff x="-448200" y="0"/>
              <a:chExt cx="1447500" cy="999300"/>
            </a:xfrm>
          </p:grpSpPr>
          <p:sp>
            <p:nvSpPr>
              <p:cNvPr id="166" name="Google Shape;166;p14"/>
              <p:cNvSpPr/>
              <p:nvPr/>
            </p:nvSpPr>
            <p:spPr>
              <a:xfrm>
                <a:off x="0" y="0"/>
                <a:ext cx="999300" cy="999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7" name="Google Shape;167;p14"/>
              <p:cNvSpPr/>
              <p:nvPr/>
            </p:nvSpPr>
            <p:spPr>
              <a:xfrm>
                <a:off x="-448200" y="275550"/>
                <a:ext cx="448200" cy="448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68" name="Google Shape;168;p14"/>
            <p:cNvSpPr/>
            <p:nvPr/>
          </p:nvSpPr>
          <p:spPr>
            <a:xfrm>
              <a:off x="90550" y="4479175"/>
              <a:ext cx="534900" cy="5349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3">
    <p:spTree>
      <p:nvGrpSpPr>
        <p:cNvPr id="1" name="Shape 277"/>
        <p:cNvGrpSpPr/>
        <p:nvPr/>
      </p:nvGrpSpPr>
      <p:grpSpPr>
        <a:xfrm>
          <a:off x="0" y="0"/>
          <a:ext cx="0" cy="0"/>
          <a:chOff x="0" y="0"/>
          <a:chExt cx="0" cy="0"/>
        </a:xfrm>
      </p:grpSpPr>
      <p:pic>
        <p:nvPicPr>
          <p:cNvPr id="278" name="Google Shape;278;p24"/>
          <p:cNvPicPr preferRelativeResize="0"/>
          <p:nvPr/>
        </p:nvPicPr>
        <p:blipFill>
          <a:blip r:embed="rId2">
            <a:alphaModFix amt="25000"/>
          </a:blip>
          <a:stretch>
            <a:fillRect/>
          </a:stretch>
        </p:blipFill>
        <p:spPr>
          <a:xfrm>
            <a:off x="0" y="0"/>
            <a:ext cx="9144000" cy="5143500"/>
          </a:xfrm>
          <a:prstGeom prst="rect">
            <a:avLst/>
          </a:prstGeom>
          <a:noFill/>
          <a:ln>
            <a:noFill/>
          </a:ln>
        </p:spPr>
      </p:pic>
      <p:grpSp>
        <p:nvGrpSpPr>
          <p:cNvPr id="279" name="Google Shape;279;p24"/>
          <p:cNvGrpSpPr/>
          <p:nvPr/>
        </p:nvGrpSpPr>
        <p:grpSpPr>
          <a:xfrm>
            <a:off x="7" y="0"/>
            <a:ext cx="9147757" cy="5143490"/>
            <a:chOff x="7" y="0"/>
            <a:chExt cx="9147757" cy="5143490"/>
          </a:xfrm>
        </p:grpSpPr>
        <p:grpSp>
          <p:nvGrpSpPr>
            <p:cNvPr id="280" name="Google Shape;280;p24"/>
            <p:cNvGrpSpPr/>
            <p:nvPr/>
          </p:nvGrpSpPr>
          <p:grpSpPr>
            <a:xfrm>
              <a:off x="8420073" y="4089431"/>
              <a:ext cx="727690" cy="1054060"/>
              <a:chOff x="0" y="-448187"/>
              <a:chExt cx="999300" cy="1447487"/>
            </a:xfrm>
          </p:grpSpPr>
          <p:sp>
            <p:nvSpPr>
              <p:cNvPr id="281" name="Google Shape;281;p24"/>
              <p:cNvSpPr/>
              <p:nvPr/>
            </p:nvSpPr>
            <p:spPr>
              <a:xfrm>
                <a:off x="0" y="0"/>
                <a:ext cx="999300" cy="999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82" name="Google Shape;282;p24"/>
              <p:cNvSpPr/>
              <p:nvPr/>
            </p:nvSpPr>
            <p:spPr>
              <a:xfrm>
                <a:off x="275554" y="-448187"/>
                <a:ext cx="448200" cy="448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283" name="Google Shape;283;p24"/>
            <p:cNvSpPr/>
            <p:nvPr/>
          </p:nvSpPr>
          <p:spPr>
            <a:xfrm>
              <a:off x="7" y="0"/>
              <a:ext cx="473400" cy="1517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85984"/>
            <a:ext cx="7710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Jost SemiBold"/>
              <a:buNone/>
              <a:defRPr sz="3000">
                <a:solidFill>
                  <a:schemeClr val="dk1"/>
                </a:solidFill>
                <a:latin typeface="Jost SemiBold"/>
                <a:ea typeface="Jost SemiBold"/>
                <a:cs typeface="Jost SemiBold"/>
                <a:sym typeface="Jost SemiBold"/>
              </a:defRPr>
            </a:lvl1pPr>
            <a:lvl2pPr lvl="1">
              <a:spcBef>
                <a:spcPts val="0"/>
              </a:spcBef>
              <a:spcAft>
                <a:spcPts val="0"/>
              </a:spcAft>
              <a:buClr>
                <a:schemeClr val="dk1"/>
              </a:buClr>
              <a:buSzPts val="3000"/>
              <a:buFont typeface="Jost SemiBold"/>
              <a:buNone/>
              <a:defRPr sz="3000">
                <a:solidFill>
                  <a:schemeClr val="dk1"/>
                </a:solidFill>
                <a:latin typeface="Jost SemiBold"/>
                <a:ea typeface="Jost SemiBold"/>
                <a:cs typeface="Jost SemiBold"/>
                <a:sym typeface="Jost SemiBold"/>
              </a:defRPr>
            </a:lvl2pPr>
            <a:lvl3pPr lvl="2">
              <a:spcBef>
                <a:spcPts val="0"/>
              </a:spcBef>
              <a:spcAft>
                <a:spcPts val="0"/>
              </a:spcAft>
              <a:buClr>
                <a:schemeClr val="dk1"/>
              </a:buClr>
              <a:buSzPts val="3000"/>
              <a:buFont typeface="Jost SemiBold"/>
              <a:buNone/>
              <a:defRPr sz="3000">
                <a:solidFill>
                  <a:schemeClr val="dk1"/>
                </a:solidFill>
                <a:latin typeface="Jost SemiBold"/>
                <a:ea typeface="Jost SemiBold"/>
                <a:cs typeface="Jost SemiBold"/>
                <a:sym typeface="Jost SemiBold"/>
              </a:defRPr>
            </a:lvl3pPr>
            <a:lvl4pPr lvl="3">
              <a:spcBef>
                <a:spcPts val="0"/>
              </a:spcBef>
              <a:spcAft>
                <a:spcPts val="0"/>
              </a:spcAft>
              <a:buClr>
                <a:schemeClr val="dk1"/>
              </a:buClr>
              <a:buSzPts val="3000"/>
              <a:buFont typeface="Jost SemiBold"/>
              <a:buNone/>
              <a:defRPr sz="3000">
                <a:solidFill>
                  <a:schemeClr val="dk1"/>
                </a:solidFill>
                <a:latin typeface="Jost SemiBold"/>
                <a:ea typeface="Jost SemiBold"/>
                <a:cs typeface="Jost SemiBold"/>
                <a:sym typeface="Jost SemiBold"/>
              </a:defRPr>
            </a:lvl4pPr>
            <a:lvl5pPr lvl="4">
              <a:spcBef>
                <a:spcPts val="0"/>
              </a:spcBef>
              <a:spcAft>
                <a:spcPts val="0"/>
              </a:spcAft>
              <a:buClr>
                <a:schemeClr val="dk1"/>
              </a:buClr>
              <a:buSzPts val="3000"/>
              <a:buFont typeface="Jost SemiBold"/>
              <a:buNone/>
              <a:defRPr sz="3000">
                <a:solidFill>
                  <a:schemeClr val="dk1"/>
                </a:solidFill>
                <a:latin typeface="Jost SemiBold"/>
                <a:ea typeface="Jost SemiBold"/>
                <a:cs typeface="Jost SemiBold"/>
                <a:sym typeface="Jost SemiBold"/>
              </a:defRPr>
            </a:lvl5pPr>
            <a:lvl6pPr lvl="5">
              <a:spcBef>
                <a:spcPts val="0"/>
              </a:spcBef>
              <a:spcAft>
                <a:spcPts val="0"/>
              </a:spcAft>
              <a:buClr>
                <a:schemeClr val="dk1"/>
              </a:buClr>
              <a:buSzPts val="3000"/>
              <a:buFont typeface="Jost SemiBold"/>
              <a:buNone/>
              <a:defRPr sz="3000">
                <a:solidFill>
                  <a:schemeClr val="dk1"/>
                </a:solidFill>
                <a:latin typeface="Jost SemiBold"/>
                <a:ea typeface="Jost SemiBold"/>
                <a:cs typeface="Jost SemiBold"/>
                <a:sym typeface="Jost SemiBold"/>
              </a:defRPr>
            </a:lvl6pPr>
            <a:lvl7pPr lvl="6">
              <a:spcBef>
                <a:spcPts val="0"/>
              </a:spcBef>
              <a:spcAft>
                <a:spcPts val="0"/>
              </a:spcAft>
              <a:buClr>
                <a:schemeClr val="dk1"/>
              </a:buClr>
              <a:buSzPts val="3000"/>
              <a:buFont typeface="Jost SemiBold"/>
              <a:buNone/>
              <a:defRPr sz="3000">
                <a:solidFill>
                  <a:schemeClr val="dk1"/>
                </a:solidFill>
                <a:latin typeface="Jost SemiBold"/>
                <a:ea typeface="Jost SemiBold"/>
                <a:cs typeface="Jost SemiBold"/>
                <a:sym typeface="Jost SemiBold"/>
              </a:defRPr>
            </a:lvl7pPr>
            <a:lvl8pPr lvl="7">
              <a:spcBef>
                <a:spcPts val="0"/>
              </a:spcBef>
              <a:spcAft>
                <a:spcPts val="0"/>
              </a:spcAft>
              <a:buClr>
                <a:schemeClr val="dk1"/>
              </a:buClr>
              <a:buSzPts val="3000"/>
              <a:buFont typeface="Jost SemiBold"/>
              <a:buNone/>
              <a:defRPr sz="3000">
                <a:solidFill>
                  <a:schemeClr val="dk1"/>
                </a:solidFill>
                <a:latin typeface="Jost SemiBold"/>
                <a:ea typeface="Jost SemiBold"/>
                <a:cs typeface="Jost SemiBold"/>
                <a:sym typeface="Jost SemiBold"/>
              </a:defRPr>
            </a:lvl8pPr>
            <a:lvl9pPr lvl="8">
              <a:spcBef>
                <a:spcPts val="0"/>
              </a:spcBef>
              <a:spcAft>
                <a:spcPts val="0"/>
              </a:spcAft>
              <a:buClr>
                <a:schemeClr val="dk1"/>
              </a:buClr>
              <a:buSzPts val="3000"/>
              <a:buFont typeface="Jost SemiBold"/>
              <a:buNone/>
              <a:defRPr sz="3000">
                <a:solidFill>
                  <a:schemeClr val="dk1"/>
                </a:solidFill>
                <a:latin typeface="Jost SemiBold"/>
                <a:ea typeface="Jost SemiBold"/>
                <a:cs typeface="Jost SemiBold"/>
                <a:sym typeface="Jost SemiBold"/>
              </a:defRPr>
            </a:lvl9pPr>
          </a:lstStyle>
          <a:p>
            <a:endParaRPr/>
          </a:p>
        </p:txBody>
      </p:sp>
      <p:sp>
        <p:nvSpPr>
          <p:cNvPr id="7" name="Google Shape;7;p1"/>
          <p:cNvSpPr txBox="1">
            <a:spLocks noGrp="1"/>
          </p:cNvSpPr>
          <p:nvPr>
            <p:ph type="body" idx="1"/>
          </p:nvPr>
        </p:nvSpPr>
        <p:spPr>
          <a:xfrm>
            <a:off x="713100" y="1203673"/>
            <a:ext cx="7710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59" r:id="rId7"/>
    <p:sldLayoutId id="2147483660" r:id="rId8"/>
    <p:sldLayoutId id="2147483670" r:id="rId9"/>
    <p:sldLayoutId id="2147483671" r:id="rId10"/>
    <p:sldLayoutId id="2147483687"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1pPr>
            <a:lvl2pPr lvl="1"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811609511"/>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gif"/><Relationship Id="rId5" Type="http://schemas.openxmlformats.org/officeDocument/2006/relationships/image" Target="../media/image18.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0.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image" Target="../media/image29.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image" Target="../media/image29.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0.xml"/><Relationship Id="rId7" Type="http://schemas.openxmlformats.org/officeDocument/2006/relationships/image" Target="../media/image3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1.png"/><Relationship Id="rId11" Type="http://schemas.openxmlformats.org/officeDocument/2006/relationships/image" Target="../media/image2.png"/><Relationship Id="rId5" Type="http://schemas.openxmlformats.org/officeDocument/2006/relationships/image" Target="../media/image29.png"/><Relationship Id="rId10" Type="http://schemas.openxmlformats.org/officeDocument/2006/relationships/image" Target="../media/image35.svg"/><Relationship Id="rId4" Type="http://schemas.openxmlformats.org/officeDocument/2006/relationships/notesSlide" Target="../notesSlides/notesSlide24.xml"/><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video" Target="../media/media30.mp4"/><Relationship Id="rId7" Type="http://schemas.openxmlformats.org/officeDocument/2006/relationships/notesSlide" Target="../notesSlides/notesSlide30.xml"/><Relationship Id="rId12" Type="http://schemas.openxmlformats.org/officeDocument/2006/relationships/image" Target="../media/image2.png"/><Relationship Id="rId2" Type="http://schemas.microsoft.com/office/2007/relationships/media" Target="../media/media30.mp4"/><Relationship Id="rId1" Type="http://schemas.openxmlformats.org/officeDocument/2006/relationships/tags" Target="../tags/tag3.xml"/><Relationship Id="rId6" Type="http://schemas.openxmlformats.org/officeDocument/2006/relationships/slideLayout" Target="../slideLayouts/slideLayout15.xml"/><Relationship Id="rId11" Type="http://schemas.openxmlformats.org/officeDocument/2006/relationships/image" Target="../media/image43.svg"/><Relationship Id="rId5" Type="http://schemas.openxmlformats.org/officeDocument/2006/relationships/audio" Target="../media/media31.m4a"/><Relationship Id="rId10" Type="http://schemas.openxmlformats.org/officeDocument/2006/relationships/image" Target="../media/image42.png"/><Relationship Id="rId4" Type="http://schemas.microsoft.com/office/2007/relationships/media" Target="../media/media31.m4a"/><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15.xml"/><Relationship Id="rId7" Type="http://schemas.openxmlformats.org/officeDocument/2006/relationships/image" Target="../media/image40.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notesSlide" Target="../notesSlides/notesSlide31.xml"/><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5.xml"/><Relationship Id="rId7" Type="http://schemas.openxmlformats.org/officeDocument/2006/relationships/image" Target="../media/image40.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48.svg"/><Relationship Id="rId11" Type="http://schemas.openxmlformats.org/officeDocument/2006/relationships/image" Target="../media/image2.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notesSlide" Target="../notesSlides/notesSlide32.xml"/><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5.xml"/><Relationship Id="rId7" Type="http://schemas.openxmlformats.org/officeDocument/2006/relationships/image" Target="../media/image53.sv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52.png"/><Relationship Id="rId11" Type="http://schemas.openxmlformats.org/officeDocument/2006/relationships/image" Target="../media/image2.png"/><Relationship Id="rId5" Type="http://schemas.openxmlformats.org/officeDocument/2006/relationships/image" Target="../media/image40.png"/><Relationship Id="rId10" Type="http://schemas.openxmlformats.org/officeDocument/2006/relationships/image" Target="../media/image56.png"/><Relationship Id="rId4" Type="http://schemas.openxmlformats.org/officeDocument/2006/relationships/notesSlide" Target="../notesSlides/notesSlide33.xml"/><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15.xml"/><Relationship Id="rId7" Type="http://schemas.openxmlformats.org/officeDocument/2006/relationships/image" Target="../media/image53.sv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52.png"/><Relationship Id="rId11" Type="http://schemas.openxmlformats.org/officeDocument/2006/relationships/image" Target="../media/image2.png"/><Relationship Id="rId5" Type="http://schemas.openxmlformats.org/officeDocument/2006/relationships/image" Target="../media/image40.png"/><Relationship Id="rId10" Type="http://schemas.openxmlformats.org/officeDocument/2006/relationships/image" Target="../media/image59.png"/><Relationship Id="rId4" Type="http://schemas.openxmlformats.org/officeDocument/2006/relationships/notesSlide" Target="../notesSlides/notesSlide34.xml"/><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15.xml"/><Relationship Id="rId7" Type="http://schemas.openxmlformats.org/officeDocument/2006/relationships/image" Target="../media/image50.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49.png"/><Relationship Id="rId5" Type="http://schemas.openxmlformats.org/officeDocument/2006/relationships/image" Target="../media/image60.jpeg"/><Relationship Id="rId4" Type="http://schemas.openxmlformats.org/officeDocument/2006/relationships/notesSlide" Target="../notesSlides/notesSlide35.xml"/><Relationship Id="rId9"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15.xml"/><Relationship Id="rId7" Type="http://schemas.openxmlformats.org/officeDocument/2006/relationships/image" Target="../media/image63.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62.png"/><Relationship Id="rId5" Type="http://schemas.openxmlformats.org/officeDocument/2006/relationships/image" Target="../media/image60.jpeg"/><Relationship Id="rId4" Type="http://schemas.openxmlformats.org/officeDocument/2006/relationships/notesSlide" Target="../notesSlides/notesSlide36.xml"/><Relationship Id="rId9"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2.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4.jpe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png"/><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16.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6.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ctrTitle"/>
          </p:nvPr>
        </p:nvSpPr>
        <p:spPr>
          <a:xfrm>
            <a:off x="1150032" y="1423949"/>
            <a:ext cx="6843935" cy="176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a:solidFill>
                  <a:schemeClr val="tx1"/>
                </a:solidFill>
                <a:latin typeface="標楷體" panose="03000509000000000000" pitchFamily="65" charset="-120"/>
                <a:ea typeface="標楷體" panose="03000509000000000000" pitchFamily="65" charset="-120"/>
                <a:cs typeface="Jost"/>
                <a:sym typeface="Jost"/>
              </a:rPr>
              <a:t>高效率的智慧城市國道監控及預測壅塞系統</a:t>
            </a:r>
            <a:endParaRPr>
              <a:solidFill>
                <a:schemeClr val="tx1"/>
              </a:solidFill>
              <a:latin typeface="標楷體" panose="03000509000000000000" pitchFamily="65" charset="-120"/>
              <a:ea typeface="標楷體" panose="03000509000000000000" pitchFamily="65" charset="-120"/>
              <a:cs typeface="Jost"/>
              <a:sym typeface="Jost"/>
            </a:endParaRPr>
          </a:p>
        </p:txBody>
      </p:sp>
      <p:sp>
        <p:nvSpPr>
          <p:cNvPr id="310" name="Google Shape;310;p29"/>
          <p:cNvSpPr txBox="1">
            <a:spLocks noGrp="1"/>
          </p:cNvSpPr>
          <p:nvPr>
            <p:ph type="subTitle" idx="1"/>
          </p:nvPr>
        </p:nvSpPr>
        <p:spPr>
          <a:xfrm>
            <a:off x="4440124" y="3252009"/>
            <a:ext cx="4596300" cy="4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latin typeface="標楷體" panose="03000509000000000000" pitchFamily="65" charset="-120"/>
                <a:ea typeface="標楷體" panose="03000509000000000000" pitchFamily="65" charset="-120"/>
              </a:rPr>
              <a:t>組員</a:t>
            </a:r>
            <a:r>
              <a:rPr lang="en-US" altLang="zh-TW">
                <a:latin typeface="標楷體" panose="03000509000000000000" pitchFamily="65" charset="-120"/>
                <a:ea typeface="標楷體" panose="03000509000000000000" pitchFamily="65" charset="-120"/>
              </a:rPr>
              <a:t>:</a:t>
            </a:r>
            <a:r>
              <a:rPr lang="zh-TW" altLang="en-US">
                <a:latin typeface="標楷體" panose="03000509000000000000" pitchFamily="65" charset="-120"/>
                <a:ea typeface="標楷體" panose="03000509000000000000" pitchFamily="65" charset="-120"/>
              </a:rPr>
              <a:t> </a:t>
            </a:r>
            <a:r>
              <a:rPr lang="en-US" altLang="zh-TW">
                <a:latin typeface="標楷體" panose="03000509000000000000" pitchFamily="65" charset="-120"/>
                <a:ea typeface="標楷體" panose="03000509000000000000" pitchFamily="65" charset="-120"/>
              </a:rPr>
              <a:t>4110064215</a:t>
            </a:r>
            <a:r>
              <a:rPr lang="zh-TW" altLang="en-US">
                <a:latin typeface="標楷體" panose="03000509000000000000" pitchFamily="65" charset="-120"/>
                <a:ea typeface="標楷體" panose="03000509000000000000" pitchFamily="65" charset="-120"/>
              </a:rPr>
              <a:t> 王智弘</a:t>
            </a:r>
            <a:endParaRPr lang="en-US" altLang="zh-TW">
              <a:latin typeface="標楷體" panose="03000509000000000000" pitchFamily="65" charset="-120"/>
              <a:ea typeface="標楷體" panose="03000509000000000000" pitchFamily="65" charset="-120"/>
            </a:endParaRPr>
          </a:p>
          <a:p>
            <a:pPr marL="0" lvl="0" indent="0" algn="l" rtl="0">
              <a:spcBef>
                <a:spcPts val="0"/>
              </a:spcBef>
              <a:spcAft>
                <a:spcPts val="0"/>
              </a:spcAft>
              <a:buNone/>
            </a:pPr>
            <a:r>
              <a:rPr lang="zh-TW" altLang="en-US">
                <a:latin typeface="標楷體" panose="03000509000000000000" pitchFamily="65" charset="-120"/>
                <a:ea typeface="標楷體" panose="03000509000000000000" pitchFamily="65" charset="-120"/>
              </a:rPr>
              <a:t>      </a:t>
            </a:r>
            <a:r>
              <a:rPr lang="en-US" altLang="zh-TW">
                <a:latin typeface="標楷體" panose="03000509000000000000" pitchFamily="65" charset="-120"/>
                <a:ea typeface="標楷體" panose="03000509000000000000" pitchFamily="65" charset="-120"/>
              </a:rPr>
              <a:t>4110064207</a:t>
            </a:r>
            <a:r>
              <a:rPr lang="zh-TW" altLang="en-US">
                <a:latin typeface="標楷體" panose="03000509000000000000" pitchFamily="65" charset="-120"/>
                <a:ea typeface="標楷體" panose="03000509000000000000" pitchFamily="65" charset="-120"/>
              </a:rPr>
              <a:t> 林辰陽</a:t>
            </a:r>
            <a:endParaRPr lang="en-US" altLang="zh-TW">
              <a:latin typeface="標楷體" panose="03000509000000000000" pitchFamily="65" charset="-120"/>
              <a:ea typeface="標楷體" panose="03000509000000000000" pitchFamily="65" charset="-120"/>
            </a:endParaRPr>
          </a:p>
          <a:p>
            <a:pPr marL="0" lvl="0" indent="0" algn="l" rtl="0">
              <a:spcBef>
                <a:spcPts val="0"/>
              </a:spcBef>
              <a:spcAft>
                <a:spcPts val="0"/>
              </a:spcAft>
              <a:buNone/>
            </a:pPr>
            <a:r>
              <a:rPr lang="zh-TW" altLang="en-US">
                <a:latin typeface="標楷體" panose="03000509000000000000" pitchFamily="65" charset="-120"/>
                <a:ea typeface="標楷體" panose="03000509000000000000" pitchFamily="65" charset="-120"/>
              </a:rPr>
              <a:t>      </a:t>
            </a:r>
            <a:r>
              <a:rPr lang="en-US" altLang="zh-TW">
                <a:latin typeface="標楷體" panose="03000509000000000000" pitchFamily="65" charset="-120"/>
                <a:ea typeface="標楷體" panose="03000509000000000000" pitchFamily="65" charset="-120"/>
              </a:rPr>
              <a:t>4110064237</a:t>
            </a:r>
            <a:r>
              <a:rPr lang="zh-TW" altLang="en-US">
                <a:latin typeface="標楷體" panose="03000509000000000000" pitchFamily="65" charset="-120"/>
                <a:ea typeface="標楷體" panose="03000509000000000000" pitchFamily="65" charset="-120"/>
              </a:rPr>
              <a:t> 宋柏宏</a:t>
            </a:r>
            <a:endParaRPr>
              <a:latin typeface="標楷體" panose="03000509000000000000" pitchFamily="65" charset="-120"/>
              <a:ea typeface="標楷體" panose="03000509000000000000" pitchFamily="65" charset="-120"/>
            </a:endParaRPr>
          </a:p>
        </p:txBody>
      </p:sp>
      <p:pic>
        <p:nvPicPr>
          <p:cNvPr id="2" name="音訊 1">
            <a:hlinkClick r:id="" action="ppaction://media"/>
            <a:extLst>
              <a:ext uri="{FF2B5EF4-FFF2-40B4-BE49-F238E27FC236}">
                <a16:creationId xmlns:a16="http://schemas.microsoft.com/office/drawing/2014/main" id="{D0839524-98F9-4256-84F3-B5952B461B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793"/>
    </mc:Choice>
    <mc:Fallback>
      <p:transition spd="slow" advTm="8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8" name="Google Shape;285;p38">
            <a:extLst>
              <a:ext uri="{FF2B5EF4-FFF2-40B4-BE49-F238E27FC236}">
                <a16:creationId xmlns:a16="http://schemas.microsoft.com/office/drawing/2014/main" id="{652A781E-92B7-89EB-EAAD-70255A856484}"/>
              </a:ext>
            </a:extLst>
          </p:cNvPr>
          <p:cNvSpPr/>
          <p:nvPr/>
        </p:nvSpPr>
        <p:spPr>
          <a:xfrm>
            <a:off x="365699" y="1139660"/>
            <a:ext cx="2807630" cy="355886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t>Related work(3/7)</a:t>
            </a:r>
            <a:endParaRPr lang="zh-TW" altLang="en-US"/>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文字方塊 10">
            <a:extLst>
              <a:ext uri="{FF2B5EF4-FFF2-40B4-BE49-F238E27FC236}">
                <a16:creationId xmlns:a16="http://schemas.microsoft.com/office/drawing/2014/main" id="{56EE265A-54F8-B0E8-20CF-1E6F7730523C}"/>
              </a:ext>
            </a:extLst>
          </p:cNvPr>
          <p:cNvSpPr txBox="1"/>
          <p:nvPr/>
        </p:nvSpPr>
        <p:spPr>
          <a:xfrm>
            <a:off x="478700" y="1285432"/>
            <a:ext cx="2611997" cy="3323987"/>
          </a:xfrm>
          <a:prstGeom prst="rect">
            <a:avLst/>
          </a:prstGeom>
          <a:noFill/>
        </p:spPr>
        <p:txBody>
          <a:bodyPr wrap="square" lIns="91440" tIns="45720" rIns="91440" bIns="45720" anchor="t">
            <a:spAutoFit/>
          </a:bodyPr>
          <a:lstStyle/>
          <a:p>
            <a:pPr>
              <a:defRPr/>
            </a:pPr>
            <a:r>
              <a:rPr lang="en-US" altLang="zh-TW" b="1" dirty="0">
                <a:latin typeface="標楷體"/>
                <a:ea typeface="標楷體"/>
              </a:rPr>
              <a:t>物件偵測的演算法，選擇一階段中的YOLOv7來偵測車輛的車道上的畫面。</a:t>
            </a:r>
            <a:endParaRPr lang="en-US" altLang="zh-TW" b="1" dirty="0">
              <a:latin typeface="標楷體" panose="03000509000000000000" pitchFamily="65" charset="-120"/>
              <a:ea typeface="標楷體" panose="03000509000000000000" pitchFamily="65" charset="-120"/>
            </a:endParaRPr>
          </a:p>
          <a:p>
            <a:pPr>
              <a:defRPr/>
            </a:pPr>
            <a:endParaRPr lang="en-US" altLang="zh-TW" b="1">
              <a:latin typeface="標楷體" panose="03000509000000000000" pitchFamily="65" charset="-120"/>
              <a:ea typeface="標楷體" panose="03000509000000000000" pitchFamily="65" charset="-120"/>
            </a:endParaRPr>
          </a:p>
          <a:p>
            <a:pPr>
              <a:defRPr/>
            </a:pPr>
            <a:r>
              <a:rPr lang="en-US" altLang="zh-TW" b="1" dirty="0" err="1">
                <a:solidFill>
                  <a:srgbClr val="C00000"/>
                </a:solidFill>
                <a:latin typeface="標楷體"/>
                <a:ea typeface="標楷體"/>
              </a:rPr>
              <a:t>優點</a:t>
            </a:r>
            <a:r>
              <a:rPr lang="en-US" altLang="zh-TW" b="1" dirty="0">
                <a:solidFill>
                  <a:srgbClr val="C00000"/>
                </a:solidFill>
                <a:latin typeface="標楷體"/>
                <a:ea typeface="標楷體"/>
              </a:rPr>
              <a:t>:</a:t>
            </a:r>
            <a:r>
              <a:rPr lang="zh-TW" altLang="en-US" b="1">
                <a:latin typeface="DFKai-SB"/>
                <a:ea typeface="DFKai-SB"/>
              </a:rPr>
              <a:t>一階段的物件</a:t>
            </a:r>
            <a:r>
              <a:rPr lang="en-US" altLang="zh-TW" b="1" dirty="0" err="1">
                <a:latin typeface="標楷體"/>
                <a:ea typeface="標楷體"/>
              </a:rPr>
              <a:t>偵測即時影像的速度比二階段快，所以在做即時的任務比較適合，且精確度也是在很高的範圍內</a:t>
            </a:r>
            <a:r>
              <a:rPr lang="en-US" altLang="zh-TW" b="1" dirty="0">
                <a:latin typeface="標楷體"/>
                <a:ea typeface="標楷體"/>
              </a:rPr>
              <a:t>。</a:t>
            </a:r>
          </a:p>
          <a:p>
            <a:pPr>
              <a:defRPr/>
            </a:pPr>
            <a:endParaRPr lang="en-US" altLang="zh-TW" b="1">
              <a:latin typeface="標楷體"/>
              <a:ea typeface="標楷體"/>
            </a:endParaRPr>
          </a:p>
          <a:p>
            <a:pPr>
              <a:defRPr/>
            </a:pPr>
            <a:r>
              <a:rPr lang="en-US" altLang="zh-TW" b="1" err="1">
                <a:solidFill>
                  <a:srgbClr val="C00000"/>
                </a:solidFill>
                <a:latin typeface="標楷體"/>
                <a:ea typeface="標楷體"/>
              </a:rPr>
              <a:t>缺點:</a:t>
            </a:r>
            <a:r>
              <a:rPr lang="en-US" altLang="zh-TW" b="1" err="1">
                <a:latin typeface="標楷體"/>
                <a:ea typeface="標楷體"/>
              </a:rPr>
              <a:t>二階段的速度不夠快到能夠完成這個即時偵測的任務</a:t>
            </a:r>
            <a:endParaRPr lang="en-US" altLang="zh-TW" b="1">
              <a:latin typeface="標楷體"/>
              <a:ea typeface="標楷體"/>
            </a:endParaRPr>
          </a:p>
          <a:p>
            <a:pPr>
              <a:defRPr/>
            </a:pPr>
            <a:endParaRPr lang="en-US" altLang="zh-TW" b="1">
              <a:latin typeface="標楷體"/>
              <a:ea typeface="標楷體"/>
            </a:endParaRPr>
          </a:p>
          <a:p>
            <a:pPr>
              <a:defRPr/>
            </a:pPr>
            <a:r>
              <a:rPr lang="en-US" altLang="zh-TW" b="1" dirty="0">
                <a:latin typeface="標楷體"/>
                <a:ea typeface="標楷體"/>
              </a:rPr>
              <a:t>另外，YOLOv7有穩定的性能表現，適用於不同的場景之下，雨天或者夜晚。</a:t>
            </a:r>
            <a:endParaRPr lang="en-US" altLang="zh-TW" b="1" dirty="0">
              <a:latin typeface="標楷體" panose="03000509000000000000" pitchFamily="65" charset="-120"/>
              <a:ea typeface="標楷體" panose="03000509000000000000" pitchFamily="65" charset="-120"/>
            </a:endParaRPr>
          </a:p>
        </p:txBody>
      </p:sp>
      <p:pic>
        <p:nvPicPr>
          <p:cNvPr id="4" name="圖片 3" descr="一張含有 文字, 螢幕擷取畫面, 字型, 圖表 的圖片&#10;&#10;自動產生的描述">
            <a:extLst>
              <a:ext uri="{FF2B5EF4-FFF2-40B4-BE49-F238E27FC236}">
                <a16:creationId xmlns:a16="http://schemas.microsoft.com/office/drawing/2014/main" id="{9C53CB5E-0201-2B2E-A387-46F6E3CA580D}"/>
              </a:ext>
            </a:extLst>
          </p:cNvPr>
          <p:cNvPicPr>
            <a:picLocks noChangeAspect="1"/>
          </p:cNvPicPr>
          <p:nvPr/>
        </p:nvPicPr>
        <p:blipFill>
          <a:blip r:embed="rId5"/>
          <a:stretch>
            <a:fillRect/>
          </a:stretch>
        </p:blipFill>
        <p:spPr>
          <a:xfrm>
            <a:off x="3272427" y="1350121"/>
            <a:ext cx="5503622" cy="3335737"/>
          </a:xfrm>
          <a:prstGeom prst="rect">
            <a:avLst/>
          </a:prstGeom>
        </p:spPr>
      </p:pic>
      <p:sp>
        <p:nvSpPr>
          <p:cNvPr id="6" name="矩形 5">
            <a:extLst>
              <a:ext uri="{FF2B5EF4-FFF2-40B4-BE49-F238E27FC236}">
                <a16:creationId xmlns:a16="http://schemas.microsoft.com/office/drawing/2014/main" id="{057AA185-E223-1020-ADFD-4F3C16053052}"/>
              </a:ext>
            </a:extLst>
          </p:cNvPr>
          <p:cNvSpPr/>
          <p:nvPr/>
        </p:nvSpPr>
        <p:spPr>
          <a:xfrm>
            <a:off x="6936184" y="4291296"/>
            <a:ext cx="1584603" cy="2859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Yolo Framework : Object Detection Using Yolo">
            <a:extLst>
              <a:ext uri="{FF2B5EF4-FFF2-40B4-BE49-F238E27FC236}">
                <a16:creationId xmlns:a16="http://schemas.microsoft.com/office/drawing/2014/main" id="{5F8D9305-CA55-4F5C-900A-A699E825B4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57" t="3797" r="4470" b="9507"/>
          <a:stretch/>
        </p:blipFill>
        <p:spPr bwMode="auto">
          <a:xfrm>
            <a:off x="3329703" y="3100810"/>
            <a:ext cx="2867891" cy="1508609"/>
          </a:xfrm>
          <a:prstGeom prst="rect">
            <a:avLst/>
          </a:prstGeom>
          <a:noFill/>
          <a:extLst>
            <a:ext uri="{909E8E84-426E-40DD-AFC4-6F175D3DCCD1}">
              <a14:hiddenFill xmlns:a14="http://schemas.microsoft.com/office/drawing/2010/main">
                <a:solidFill>
                  <a:srgbClr val="FFFFFF"/>
                </a:solidFill>
              </a14:hiddenFill>
            </a:ext>
          </a:extLst>
        </p:spPr>
      </p:pic>
      <p:pic>
        <p:nvPicPr>
          <p:cNvPr id="2" name="音訊 1">
            <a:hlinkClick r:id="" action="ppaction://media"/>
            <a:extLst>
              <a:ext uri="{FF2B5EF4-FFF2-40B4-BE49-F238E27FC236}">
                <a16:creationId xmlns:a16="http://schemas.microsoft.com/office/drawing/2014/main" id="{1F1A1E79-FCE5-46EC-BA80-57A6944728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931671089"/>
      </p:ext>
    </p:extLst>
  </p:cSld>
  <p:clrMapOvr>
    <a:masterClrMapping/>
  </p:clrMapOvr>
  <mc:AlternateContent xmlns:mc="http://schemas.openxmlformats.org/markup-compatibility/2006">
    <mc:Choice xmlns:p14="http://schemas.microsoft.com/office/powerpoint/2010/main" Requires="p14">
      <p:transition spd="slow" p14:dur="1400" advTm="45707">
        <p14:doors dir="vert"/>
      </p:transition>
    </mc:Choice>
    <mc:Fallback>
      <p:transition spd="slow" advTm="457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78"/>
                                        </p:tgtEl>
                                        <p:attrNameLst>
                                          <p:attrName>style.visibility</p:attrName>
                                        </p:attrNameLst>
                                      </p:cBhvr>
                                      <p:to>
                                        <p:strVal val="visible"/>
                                      </p:to>
                                    </p:set>
                                    <p:animEffect transition="in" filter="fade">
                                      <p:cBhvr>
                                        <p:cTn id="9" dur="500"/>
                                        <p:tgtEl>
                                          <p:spTgt spid="47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9"/>
                                        </p:tgtEl>
                                        <p:attrNameLst>
                                          <p:attrName>style.visibility</p:attrName>
                                        </p:attrNameLst>
                                      </p:cBhvr>
                                      <p:to>
                                        <p:strVal val="visible"/>
                                      </p:to>
                                    </p:set>
                                    <p:animEffect transition="in" filter="fade">
                                      <p:cBhvr>
                                        <p:cTn id="12" dur="500"/>
                                        <p:tgtEl>
                                          <p:spTgt spid="479"/>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par>
                                <p:cTn id="16" presetID="10" presetClass="entr" presetSubtype="0" fill="hold" nodeType="withEffect">
                                  <p:stCondLst>
                                    <p:cond delay="0"/>
                                  </p:stCondLst>
                                  <p:childTnLst>
                                    <p:set>
                                      <p:cBhvr>
                                        <p:cTn id="17" dur="1" fill="hold">
                                          <p:stCondLst>
                                            <p:cond delay="0"/>
                                          </p:stCondLst>
                                        </p:cTn>
                                        <p:tgtEl>
                                          <p:spTgt spid="483"/>
                                        </p:tgtEl>
                                        <p:attrNameLst>
                                          <p:attrName>style.visibility</p:attrName>
                                        </p:attrNameLst>
                                      </p:cBhvr>
                                      <p:to>
                                        <p:strVal val="visible"/>
                                      </p:to>
                                    </p:set>
                                    <p:animEffect transition="in" filter="fade">
                                      <p:cBhvr>
                                        <p:cTn id="18" dur="500"/>
                                        <p:tgtEl>
                                          <p:spTgt spid="4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9"/>
                                        </p:tgtEl>
                                        <p:attrNameLst>
                                          <p:attrName>style.visibility</p:attrName>
                                        </p:attrNameLst>
                                      </p:cBhvr>
                                      <p:to>
                                        <p:strVal val="visible"/>
                                      </p:to>
                                    </p:set>
                                    <p:animEffect transition="in" filter="fade">
                                      <p:cBhvr>
                                        <p:cTn id="21" dur="500"/>
                                        <p:tgtEl>
                                          <p:spTgt spid="489"/>
                                        </p:tgtEl>
                                      </p:cBhvr>
                                    </p:animEffect>
                                  </p:childTnLst>
                                </p:cTn>
                              </p:par>
                              <p:par>
                                <p:cTn id="22" presetID="10" presetClass="entr" presetSubtype="0" fill="hold" nodeType="withEffect">
                                  <p:stCondLst>
                                    <p:cond delay="0"/>
                                  </p:stCondLst>
                                  <p:childTnLst>
                                    <p:set>
                                      <p:cBhvr>
                                        <p:cTn id="23" dur="1" fill="hold">
                                          <p:stCondLst>
                                            <p:cond delay="0"/>
                                          </p:stCondLst>
                                        </p:cTn>
                                        <p:tgtEl>
                                          <p:spTgt spid="491"/>
                                        </p:tgtEl>
                                        <p:attrNameLst>
                                          <p:attrName>style.visibility</p:attrName>
                                        </p:attrNameLst>
                                      </p:cBhvr>
                                      <p:to>
                                        <p:strVal val="visible"/>
                                      </p:to>
                                    </p:set>
                                    <p:animEffect transition="in" filter="fade">
                                      <p:cBhvr>
                                        <p:cTn id="24" dur="500"/>
                                        <p:tgtEl>
                                          <p:spTgt spid="4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8" grpId="0" animBg="1"/>
      <p:bldP spid="478" grpId="0" animBg="1"/>
      <p:bldP spid="479" grpId="0" animBg="1"/>
      <p:bldP spid="48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8" name="Google Shape;285;p38">
            <a:extLst>
              <a:ext uri="{FF2B5EF4-FFF2-40B4-BE49-F238E27FC236}">
                <a16:creationId xmlns:a16="http://schemas.microsoft.com/office/drawing/2014/main" id="{3331675E-3F78-A6E3-7421-5D1500E497A9}"/>
              </a:ext>
            </a:extLst>
          </p:cNvPr>
          <p:cNvSpPr/>
          <p:nvPr/>
        </p:nvSpPr>
        <p:spPr>
          <a:xfrm>
            <a:off x="365699" y="1085599"/>
            <a:ext cx="2275274" cy="355886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defRPr/>
            </a:pPr>
            <a:endParaRPr lang="zh-TW" altLang="en-US" sz="1400" b="0" i="0" u="none" strike="noStrike" kern="0" cap="none" spc="0" normalizeH="0" baseline="0" noProof="0">
              <a:ln>
                <a:noFill/>
              </a:ln>
              <a:solidFill>
                <a:srgbClr val="000000"/>
              </a:solidFill>
              <a:effectLst/>
              <a:uLnTx/>
              <a:uFillTx/>
              <a:latin typeface="Arial"/>
              <a:cs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t>Related work(4/7)</a:t>
            </a:r>
            <a:endParaRPr lang="zh-TW" altLang="en-US"/>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文字方塊 10">
            <a:extLst>
              <a:ext uri="{FF2B5EF4-FFF2-40B4-BE49-F238E27FC236}">
                <a16:creationId xmlns:a16="http://schemas.microsoft.com/office/drawing/2014/main" id="{56EE265A-54F8-B0E8-20CF-1E6F7730523C}"/>
              </a:ext>
            </a:extLst>
          </p:cNvPr>
          <p:cNvSpPr txBox="1"/>
          <p:nvPr/>
        </p:nvSpPr>
        <p:spPr>
          <a:xfrm>
            <a:off x="478700" y="1355890"/>
            <a:ext cx="1962210" cy="3323987"/>
          </a:xfrm>
          <a:prstGeom prst="rect">
            <a:avLst/>
          </a:prstGeom>
          <a:noFill/>
        </p:spPr>
        <p:txBody>
          <a:bodyPr wrap="square" lIns="91440" tIns="45720" rIns="91440" bIns="45720" anchor="t">
            <a:spAutoFit/>
          </a:bodyPr>
          <a:lstStyle/>
          <a:p>
            <a:pPr>
              <a:defRPr/>
            </a:pPr>
            <a:r>
              <a:rPr lang="en-US" altLang="zh-TW" b="1" dirty="0" err="1">
                <a:latin typeface="標楷體"/>
                <a:ea typeface="標楷體"/>
              </a:rPr>
              <a:t>物件追蹤的演算法中要使用多物件追蹤來識別不同類別的車輛所以使用Deepsort演算法</a:t>
            </a:r>
            <a:r>
              <a:rPr lang="en-US" altLang="zh-TW" b="1" dirty="0">
                <a:latin typeface="標楷體"/>
                <a:ea typeface="標楷體"/>
              </a:rPr>
              <a:t>。</a:t>
            </a:r>
          </a:p>
          <a:p>
            <a:pPr>
              <a:defRPr/>
            </a:pPr>
            <a:endParaRPr lang="en-US" altLang="zh-TW" b="1">
              <a:latin typeface="標楷體" panose="03000509000000000000" pitchFamily="65" charset="-120"/>
              <a:ea typeface="標楷體" panose="03000509000000000000" pitchFamily="65" charset="-120"/>
            </a:endParaRPr>
          </a:p>
          <a:p>
            <a:pPr>
              <a:defRPr/>
            </a:pPr>
            <a:r>
              <a:rPr lang="en-US" altLang="zh-TW" b="1" dirty="0" err="1">
                <a:latin typeface="標楷體"/>
                <a:ea typeface="標楷體"/>
              </a:rPr>
              <a:t>其中會使用Deepsort</a:t>
            </a:r>
            <a:r>
              <a:rPr lang="en-US" altLang="zh-TW" b="1" dirty="0">
                <a:latin typeface="標楷體"/>
                <a:ea typeface="標楷體"/>
              </a:rPr>
              <a:t> </a:t>
            </a:r>
            <a:r>
              <a:rPr lang="en-US" altLang="zh-TW" b="1" dirty="0" err="1">
                <a:latin typeface="標楷體"/>
                <a:ea typeface="標楷體"/>
              </a:rPr>
              <a:t>演算法的原因有</a:t>
            </a:r>
            <a:r>
              <a:rPr lang="en-US" altLang="zh-TW" b="1" dirty="0">
                <a:latin typeface="標楷體"/>
                <a:ea typeface="標楷體"/>
              </a:rPr>
              <a:t>:</a:t>
            </a:r>
            <a:endParaRPr lang="en-US" altLang="zh-TW" b="1">
              <a:latin typeface="標楷體" panose="03000509000000000000" pitchFamily="65" charset="-120"/>
              <a:ea typeface="標楷體" panose="03000509000000000000" pitchFamily="65" charset="-120"/>
            </a:endParaRPr>
          </a:p>
          <a:p>
            <a:pPr marL="342900" indent="-342900">
              <a:buAutoNum type="arabicPeriod"/>
              <a:defRPr/>
            </a:pPr>
            <a:r>
              <a:rPr lang="en-US" b="1" err="1">
                <a:latin typeface="DFKai-SB"/>
                <a:ea typeface="DFKai-SB"/>
              </a:rPr>
              <a:t>Deepsort</a:t>
            </a:r>
            <a:r>
              <a:rPr lang="zh-TW" altLang="en-US" b="1">
                <a:latin typeface="DFKai-SB"/>
                <a:ea typeface="DFKai-SB"/>
              </a:rPr>
              <a:t>可以處理視覺遮擋和摺疊的問題</a:t>
            </a:r>
            <a:r>
              <a:rPr lang="zh-TW" altLang="en-US" b="1">
                <a:ea typeface="DFKai-SB"/>
              </a:rPr>
              <a:t>。</a:t>
            </a:r>
            <a:endParaRPr lang="en-US" b="1">
              <a:latin typeface="DFKai-SB"/>
              <a:ea typeface="DFKai-SB"/>
            </a:endParaRPr>
          </a:p>
          <a:p>
            <a:pPr marL="342900" indent="-342900">
              <a:buAutoNum type="arabicPeriod"/>
              <a:defRPr/>
            </a:pPr>
            <a:r>
              <a:rPr lang="zh-TW" b="1">
                <a:latin typeface="DFKai-SB"/>
                <a:ea typeface="DFKai-SB"/>
              </a:rPr>
              <a:t>Deepso</a:t>
            </a:r>
            <a:r>
              <a:rPr lang="en-US" altLang="zh-TW" b="1" dirty="0">
                <a:latin typeface="DFKai-SB"/>
                <a:ea typeface="DFKai-SB"/>
              </a:rPr>
              <a:t>r</a:t>
            </a:r>
            <a:r>
              <a:rPr lang="zh-TW" b="1">
                <a:latin typeface="DFKai-SB"/>
                <a:ea typeface="DFKai-SB"/>
              </a:rPr>
              <a:t>t</a:t>
            </a:r>
            <a:r>
              <a:rPr lang="zh-TW" altLang="en-US" b="1">
                <a:ea typeface="DFKai-SB"/>
              </a:rPr>
              <a:t>是一種實時應用的追蹤技術</a:t>
            </a:r>
            <a:r>
              <a:rPr lang="zh-TW" b="1">
                <a:ea typeface="DFKai-SB"/>
              </a:rPr>
              <a:t>。</a:t>
            </a:r>
            <a:endParaRPr lang="zh-TW" altLang="en-US" b="1">
              <a:ea typeface="DFKai-SB"/>
            </a:endParaRPr>
          </a:p>
          <a:p>
            <a:pPr marL="342900" indent="-342900">
              <a:buAutoNum type="arabicPeriod"/>
              <a:defRPr/>
            </a:pPr>
            <a:endParaRPr lang="zh-TW" altLang="en-US" b="1">
              <a:latin typeface="DFKai-SB"/>
              <a:ea typeface="DFKai-SB"/>
            </a:endParaRPr>
          </a:p>
          <a:p>
            <a:pPr marL="342900" indent="-342900">
              <a:buAutoNum type="arabicPeriod"/>
              <a:defRPr/>
            </a:pPr>
            <a:endParaRPr lang="en-US" b="1">
              <a:latin typeface="DFKai-SB"/>
              <a:ea typeface="DFKai-SB"/>
            </a:endParaRPr>
          </a:p>
          <a:p>
            <a:pPr>
              <a:defRPr/>
            </a:pPr>
            <a:endParaRPr lang="en-US" altLang="zh-TW" b="1">
              <a:latin typeface="標楷體" panose="03000509000000000000" pitchFamily="65" charset="-120"/>
              <a:ea typeface="標楷體" panose="03000509000000000000" pitchFamily="65" charset="-120"/>
            </a:endParaRPr>
          </a:p>
        </p:txBody>
      </p:sp>
      <p:pic>
        <p:nvPicPr>
          <p:cNvPr id="3" name="圖片 2" descr="一張含有 文字, 螢幕擷取畫面, 字型, 數字 的圖片&#10;&#10;自動產生的描述">
            <a:extLst>
              <a:ext uri="{FF2B5EF4-FFF2-40B4-BE49-F238E27FC236}">
                <a16:creationId xmlns:a16="http://schemas.microsoft.com/office/drawing/2014/main" id="{8B326CF1-E528-6EF5-9BBC-A7CB92CEDDC1}"/>
              </a:ext>
            </a:extLst>
          </p:cNvPr>
          <p:cNvPicPr>
            <a:picLocks noChangeAspect="1"/>
          </p:cNvPicPr>
          <p:nvPr/>
        </p:nvPicPr>
        <p:blipFill>
          <a:blip r:embed="rId5"/>
          <a:stretch>
            <a:fillRect/>
          </a:stretch>
        </p:blipFill>
        <p:spPr>
          <a:xfrm>
            <a:off x="2777648" y="1148871"/>
            <a:ext cx="6157027" cy="3757862"/>
          </a:xfrm>
          <a:prstGeom prst="rect">
            <a:avLst/>
          </a:prstGeom>
        </p:spPr>
      </p:pic>
      <p:sp>
        <p:nvSpPr>
          <p:cNvPr id="5" name="矩形 4">
            <a:extLst>
              <a:ext uri="{FF2B5EF4-FFF2-40B4-BE49-F238E27FC236}">
                <a16:creationId xmlns:a16="http://schemas.microsoft.com/office/drawing/2014/main" id="{EEE89BB0-42B5-080C-5287-F50F1FB67844}"/>
              </a:ext>
            </a:extLst>
          </p:cNvPr>
          <p:cNvSpPr/>
          <p:nvPr/>
        </p:nvSpPr>
        <p:spPr>
          <a:xfrm>
            <a:off x="5417403" y="3171782"/>
            <a:ext cx="707782" cy="4503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295213D2-0769-1212-13C2-03ED8F753C0D}"/>
              </a:ext>
            </a:extLst>
          </p:cNvPr>
          <p:cNvSpPr/>
          <p:nvPr/>
        </p:nvSpPr>
        <p:spPr>
          <a:xfrm>
            <a:off x="6763950" y="1684315"/>
            <a:ext cx="997446" cy="3720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6AD3B6B1-01F4-0B80-4ABB-1664840F5FD3}"/>
              </a:ext>
            </a:extLst>
          </p:cNvPr>
          <p:cNvSpPr/>
          <p:nvPr/>
        </p:nvSpPr>
        <p:spPr>
          <a:xfrm>
            <a:off x="5417402" y="2177528"/>
            <a:ext cx="707782" cy="3877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BF7B3FFE-ACA0-47DC-BA00-DAFD3A997296}"/>
              </a:ext>
            </a:extLst>
          </p:cNvPr>
          <p:cNvPicPr>
            <a:picLocks noChangeAspect="1"/>
          </p:cNvPicPr>
          <p:nvPr/>
        </p:nvPicPr>
        <p:blipFill>
          <a:blip r:embed="rId6"/>
          <a:stretch>
            <a:fillRect/>
          </a:stretch>
        </p:blipFill>
        <p:spPr>
          <a:xfrm>
            <a:off x="6261861" y="3417979"/>
            <a:ext cx="2328360" cy="1309703"/>
          </a:xfrm>
          <a:prstGeom prst="rect">
            <a:avLst/>
          </a:prstGeom>
        </p:spPr>
      </p:pic>
      <p:pic>
        <p:nvPicPr>
          <p:cNvPr id="2" name="音訊 1">
            <a:hlinkClick r:id="" action="ppaction://media"/>
            <a:extLst>
              <a:ext uri="{FF2B5EF4-FFF2-40B4-BE49-F238E27FC236}">
                <a16:creationId xmlns:a16="http://schemas.microsoft.com/office/drawing/2014/main" id="{42ED4BAC-4C6F-471B-849B-567036451A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968851933"/>
      </p:ext>
    </p:extLst>
  </p:cSld>
  <p:clrMapOvr>
    <a:masterClrMapping/>
  </p:clrMapOvr>
  <mc:AlternateContent xmlns:mc="http://schemas.openxmlformats.org/markup-compatibility/2006">
    <mc:Choice xmlns:p14="http://schemas.microsoft.com/office/powerpoint/2010/main" Requires="p14">
      <p:transition spd="slow" p14:dur="1400" advTm="38230">
        <p14:doors dir="vert"/>
      </p:transition>
    </mc:Choice>
    <mc:Fallback>
      <p:transition spd="slow" advTm="382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78"/>
                                        </p:tgtEl>
                                        <p:attrNameLst>
                                          <p:attrName>style.visibility</p:attrName>
                                        </p:attrNameLst>
                                      </p:cBhvr>
                                      <p:to>
                                        <p:strVal val="visible"/>
                                      </p:to>
                                    </p:set>
                                    <p:animEffect transition="in" filter="fade">
                                      <p:cBhvr>
                                        <p:cTn id="9" dur="500"/>
                                        <p:tgtEl>
                                          <p:spTgt spid="47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9"/>
                                        </p:tgtEl>
                                        <p:attrNameLst>
                                          <p:attrName>style.visibility</p:attrName>
                                        </p:attrNameLst>
                                      </p:cBhvr>
                                      <p:to>
                                        <p:strVal val="visible"/>
                                      </p:to>
                                    </p:set>
                                    <p:animEffect transition="in" filter="fade">
                                      <p:cBhvr>
                                        <p:cTn id="12" dur="500"/>
                                        <p:tgtEl>
                                          <p:spTgt spid="479"/>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par>
                                <p:cTn id="16" presetID="10" presetClass="entr" presetSubtype="0" fill="hold" nodeType="withEffect">
                                  <p:stCondLst>
                                    <p:cond delay="0"/>
                                  </p:stCondLst>
                                  <p:childTnLst>
                                    <p:set>
                                      <p:cBhvr>
                                        <p:cTn id="17" dur="1" fill="hold">
                                          <p:stCondLst>
                                            <p:cond delay="0"/>
                                          </p:stCondLst>
                                        </p:cTn>
                                        <p:tgtEl>
                                          <p:spTgt spid="483"/>
                                        </p:tgtEl>
                                        <p:attrNameLst>
                                          <p:attrName>style.visibility</p:attrName>
                                        </p:attrNameLst>
                                      </p:cBhvr>
                                      <p:to>
                                        <p:strVal val="visible"/>
                                      </p:to>
                                    </p:set>
                                    <p:animEffect transition="in" filter="fade">
                                      <p:cBhvr>
                                        <p:cTn id="18" dur="500"/>
                                        <p:tgtEl>
                                          <p:spTgt spid="4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9"/>
                                        </p:tgtEl>
                                        <p:attrNameLst>
                                          <p:attrName>style.visibility</p:attrName>
                                        </p:attrNameLst>
                                      </p:cBhvr>
                                      <p:to>
                                        <p:strVal val="visible"/>
                                      </p:to>
                                    </p:set>
                                    <p:animEffect transition="in" filter="fade">
                                      <p:cBhvr>
                                        <p:cTn id="21" dur="500"/>
                                        <p:tgtEl>
                                          <p:spTgt spid="489"/>
                                        </p:tgtEl>
                                      </p:cBhvr>
                                    </p:animEffect>
                                  </p:childTnLst>
                                </p:cTn>
                              </p:par>
                              <p:par>
                                <p:cTn id="22" presetID="10" presetClass="entr" presetSubtype="0" fill="hold" nodeType="withEffect">
                                  <p:stCondLst>
                                    <p:cond delay="0"/>
                                  </p:stCondLst>
                                  <p:childTnLst>
                                    <p:set>
                                      <p:cBhvr>
                                        <p:cTn id="23" dur="1" fill="hold">
                                          <p:stCondLst>
                                            <p:cond delay="0"/>
                                          </p:stCondLst>
                                        </p:cTn>
                                        <p:tgtEl>
                                          <p:spTgt spid="491"/>
                                        </p:tgtEl>
                                        <p:attrNameLst>
                                          <p:attrName>style.visibility</p:attrName>
                                        </p:attrNameLst>
                                      </p:cBhvr>
                                      <p:to>
                                        <p:strVal val="visible"/>
                                      </p:to>
                                    </p:set>
                                    <p:animEffect transition="in" filter="fade">
                                      <p:cBhvr>
                                        <p:cTn id="24" dur="500"/>
                                        <p:tgtEl>
                                          <p:spTgt spid="4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8" grpId="0" animBg="1"/>
      <p:bldP spid="478" grpId="0" animBg="1"/>
      <p:bldP spid="479" grpId="0" animBg="1"/>
      <p:bldP spid="48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8" name="Google Shape;285;p38">
            <a:extLst>
              <a:ext uri="{FF2B5EF4-FFF2-40B4-BE49-F238E27FC236}">
                <a16:creationId xmlns:a16="http://schemas.microsoft.com/office/drawing/2014/main" id="{3331675E-3F78-A6E3-7421-5D1500E497A9}"/>
              </a:ext>
            </a:extLst>
          </p:cNvPr>
          <p:cNvSpPr/>
          <p:nvPr/>
        </p:nvSpPr>
        <p:spPr>
          <a:xfrm>
            <a:off x="365699" y="1139660"/>
            <a:ext cx="2807630" cy="355886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t>Related work(4/7)</a:t>
            </a:r>
            <a:endParaRPr lang="zh-TW" altLang="en-US"/>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文字方塊 10">
            <a:extLst>
              <a:ext uri="{FF2B5EF4-FFF2-40B4-BE49-F238E27FC236}">
                <a16:creationId xmlns:a16="http://schemas.microsoft.com/office/drawing/2014/main" id="{56EE265A-54F8-B0E8-20CF-1E6F7730523C}"/>
              </a:ext>
            </a:extLst>
          </p:cNvPr>
          <p:cNvSpPr txBox="1"/>
          <p:nvPr/>
        </p:nvSpPr>
        <p:spPr>
          <a:xfrm>
            <a:off x="478700" y="1355890"/>
            <a:ext cx="2439764" cy="1169551"/>
          </a:xfrm>
          <a:prstGeom prst="rect">
            <a:avLst/>
          </a:prstGeom>
          <a:noFill/>
        </p:spPr>
        <p:txBody>
          <a:bodyPr wrap="square" lIns="91440" tIns="45720" rIns="91440" bIns="45720" anchor="t">
            <a:spAutoFit/>
          </a:bodyPr>
          <a:lstStyle/>
          <a:p>
            <a:pPr>
              <a:defRPr/>
            </a:pPr>
            <a:r>
              <a:rPr lang="en-US" altLang="zh-TW" b="1" err="1">
                <a:latin typeface="標楷體"/>
                <a:ea typeface="標楷體"/>
              </a:rPr>
              <a:t>前面兩種演算法結合起來的過程，先經由Yolo</a:t>
            </a:r>
            <a:r>
              <a:rPr lang="en-US" altLang="zh-TW" b="1">
                <a:latin typeface="標楷體"/>
                <a:ea typeface="標楷體"/>
              </a:rPr>
              <a:t> v7處理WebCam的即時影像之後經過多物件追蹤的Deepsort演算法來計算畫面中的車輛數。</a:t>
            </a:r>
          </a:p>
        </p:txBody>
      </p:sp>
      <p:grpSp>
        <p:nvGrpSpPr>
          <p:cNvPr id="16" name="群組 15">
            <a:extLst>
              <a:ext uri="{FF2B5EF4-FFF2-40B4-BE49-F238E27FC236}">
                <a16:creationId xmlns:a16="http://schemas.microsoft.com/office/drawing/2014/main" id="{4A99BECD-A54A-8574-D70F-7BD236F475E9}"/>
              </a:ext>
            </a:extLst>
          </p:cNvPr>
          <p:cNvGrpSpPr/>
          <p:nvPr/>
        </p:nvGrpSpPr>
        <p:grpSpPr>
          <a:xfrm>
            <a:off x="3277462" y="1474162"/>
            <a:ext cx="5718130" cy="3164055"/>
            <a:chOff x="3325661" y="1467277"/>
            <a:chExt cx="5718130" cy="3164055"/>
          </a:xfrm>
        </p:grpSpPr>
        <p:pic>
          <p:nvPicPr>
            <p:cNvPr id="6" name="圖片 5" descr="一張含有 文字, 螢幕擷取畫面, 字型, Rectangle 的圖片&#10;&#10;自動產生的描述">
              <a:extLst>
                <a:ext uri="{FF2B5EF4-FFF2-40B4-BE49-F238E27FC236}">
                  <a16:creationId xmlns:a16="http://schemas.microsoft.com/office/drawing/2014/main" id="{122D1923-5C74-4BF8-CF6F-F6569363FDD3}"/>
                </a:ext>
              </a:extLst>
            </p:cNvPr>
            <p:cNvPicPr>
              <a:picLocks noChangeAspect="1"/>
            </p:cNvPicPr>
            <p:nvPr/>
          </p:nvPicPr>
          <p:blipFill>
            <a:blip r:embed="rId5"/>
            <a:stretch>
              <a:fillRect/>
            </a:stretch>
          </p:blipFill>
          <p:spPr>
            <a:xfrm>
              <a:off x="3325661" y="1467277"/>
              <a:ext cx="5718130" cy="3164055"/>
            </a:xfrm>
            <a:prstGeom prst="rect">
              <a:avLst/>
            </a:prstGeom>
          </p:spPr>
        </p:pic>
        <p:sp>
          <p:nvSpPr>
            <p:cNvPr id="15" name="文字方塊 14">
              <a:extLst>
                <a:ext uri="{FF2B5EF4-FFF2-40B4-BE49-F238E27FC236}">
                  <a16:creationId xmlns:a16="http://schemas.microsoft.com/office/drawing/2014/main" id="{ED332C8E-370C-D15D-F714-447E64B39A8E}"/>
                </a:ext>
              </a:extLst>
            </p:cNvPr>
            <p:cNvSpPr txBox="1"/>
            <p:nvPr/>
          </p:nvSpPr>
          <p:spPr>
            <a:xfrm>
              <a:off x="4839183" y="3128296"/>
              <a:ext cx="548326" cy="200055"/>
            </a:xfrm>
            <a:prstGeom prst="rect">
              <a:avLst/>
            </a:prstGeom>
            <a:solidFill>
              <a:srgbClr val="FCE2D3"/>
            </a:solidFill>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700" b="1">
                  <a:ea typeface="新細明體"/>
                </a:rPr>
                <a:t>YOLOv7</a:t>
              </a:r>
            </a:p>
          </p:txBody>
        </p:sp>
      </p:grpSp>
      <p:sp>
        <p:nvSpPr>
          <p:cNvPr id="13" name="矩形 12">
            <a:extLst>
              <a:ext uri="{FF2B5EF4-FFF2-40B4-BE49-F238E27FC236}">
                <a16:creationId xmlns:a16="http://schemas.microsoft.com/office/drawing/2014/main" id="{16F26DCA-8EC2-BF0D-BD69-7015969F5119}"/>
              </a:ext>
            </a:extLst>
          </p:cNvPr>
          <p:cNvSpPr/>
          <p:nvPr/>
        </p:nvSpPr>
        <p:spPr>
          <a:xfrm>
            <a:off x="6380340" y="1465110"/>
            <a:ext cx="2664973" cy="31121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8E23BAB-EF42-46CB-CBA0-E060E5EEC6E6}"/>
              </a:ext>
            </a:extLst>
          </p:cNvPr>
          <p:cNvSpPr/>
          <p:nvPr/>
        </p:nvSpPr>
        <p:spPr>
          <a:xfrm>
            <a:off x="4728471" y="1942665"/>
            <a:ext cx="1576775" cy="22274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音訊 1">
            <a:hlinkClick r:id="" action="ppaction://media"/>
            <a:extLst>
              <a:ext uri="{FF2B5EF4-FFF2-40B4-BE49-F238E27FC236}">
                <a16:creationId xmlns:a16="http://schemas.microsoft.com/office/drawing/2014/main" id="{36147F07-D281-412B-87E8-C9EF1DF203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71007000"/>
      </p:ext>
    </p:extLst>
  </p:cSld>
  <p:clrMapOvr>
    <a:masterClrMapping/>
  </p:clrMapOvr>
  <mc:AlternateContent xmlns:mc="http://schemas.openxmlformats.org/markup-compatibility/2006">
    <mc:Choice xmlns:p14="http://schemas.microsoft.com/office/powerpoint/2010/main" Requires="p14">
      <p:transition spd="slow" p14:dur="1400" advTm="19074">
        <p14:doors dir="vert"/>
      </p:transition>
    </mc:Choice>
    <mc:Fallback>
      <p:transition spd="slow" advTm="190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78"/>
                                        </p:tgtEl>
                                        <p:attrNameLst>
                                          <p:attrName>style.visibility</p:attrName>
                                        </p:attrNameLst>
                                      </p:cBhvr>
                                      <p:to>
                                        <p:strVal val="visible"/>
                                      </p:to>
                                    </p:set>
                                    <p:animEffect transition="in" filter="fade">
                                      <p:cBhvr>
                                        <p:cTn id="9" dur="500"/>
                                        <p:tgtEl>
                                          <p:spTgt spid="47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9"/>
                                        </p:tgtEl>
                                        <p:attrNameLst>
                                          <p:attrName>style.visibility</p:attrName>
                                        </p:attrNameLst>
                                      </p:cBhvr>
                                      <p:to>
                                        <p:strVal val="visible"/>
                                      </p:to>
                                    </p:set>
                                    <p:animEffect transition="in" filter="fade">
                                      <p:cBhvr>
                                        <p:cTn id="12" dur="500"/>
                                        <p:tgtEl>
                                          <p:spTgt spid="479"/>
                                        </p:tgtEl>
                                      </p:cBhvr>
                                    </p:animEffect>
                                  </p:childTnLst>
                                </p:cTn>
                              </p:par>
                              <p:par>
                                <p:cTn id="13" presetID="10" presetClass="entr" presetSubtype="0" fill="hold" nodeType="with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par>
                                <p:cTn id="16" presetID="10" presetClass="entr" presetSubtype="0" fill="hold" nodeType="withEffect">
                                  <p:stCondLst>
                                    <p:cond delay="0"/>
                                  </p:stCondLst>
                                  <p:childTnLst>
                                    <p:set>
                                      <p:cBhvr>
                                        <p:cTn id="17" dur="1" fill="hold">
                                          <p:stCondLst>
                                            <p:cond delay="0"/>
                                          </p:stCondLst>
                                        </p:cTn>
                                        <p:tgtEl>
                                          <p:spTgt spid="483"/>
                                        </p:tgtEl>
                                        <p:attrNameLst>
                                          <p:attrName>style.visibility</p:attrName>
                                        </p:attrNameLst>
                                      </p:cBhvr>
                                      <p:to>
                                        <p:strVal val="visible"/>
                                      </p:to>
                                    </p:set>
                                    <p:animEffect transition="in" filter="fade">
                                      <p:cBhvr>
                                        <p:cTn id="18" dur="500"/>
                                        <p:tgtEl>
                                          <p:spTgt spid="4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9"/>
                                        </p:tgtEl>
                                        <p:attrNameLst>
                                          <p:attrName>style.visibility</p:attrName>
                                        </p:attrNameLst>
                                      </p:cBhvr>
                                      <p:to>
                                        <p:strVal val="visible"/>
                                      </p:to>
                                    </p:set>
                                    <p:animEffect transition="in" filter="fade">
                                      <p:cBhvr>
                                        <p:cTn id="21" dur="500"/>
                                        <p:tgtEl>
                                          <p:spTgt spid="489"/>
                                        </p:tgtEl>
                                      </p:cBhvr>
                                    </p:animEffect>
                                  </p:childTnLst>
                                </p:cTn>
                              </p:par>
                              <p:par>
                                <p:cTn id="22" presetID="10" presetClass="entr" presetSubtype="0" fill="hold" nodeType="withEffect">
                                  <p:stCondLst>
                                    <p:cond delay="0"/>
                                  </p:stCondLst>
                                  <p:childTnLst>
                                    <p:set>
                                      <p:cBhvr>
                                        <p:cTn id="23" dur="1" fill="hold">
                                          <p:stCondLst>
                                            <p:cond delay="0"/>
                                          </p:stCondLst>
                                        </p:cTn>
                                        <p:tgtEl>
                                          <p:spTgt spid="491"/>
                                        </p:tgtEl>
                                        <p:attrNameLst>
                                          <p:attrName>style.visibility</p:attrName>
                                        </p:attrNameLst>
                                      </p:cBhvr>
                                      <p:to>
                                        <p:strVal val="visible"/>
                                      </p:to>
                                    </p:set>
                                    <p:animEffect transition="in" filter="fade">
                                      <p:cBhvr>
                                        <p:cTn id="24" dur="500"/>
                                        <p:tgtEl>
                                          <p:spTgt spid="4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8" grpId="0" animBg="1"/>
      <p:bldP spid="478" grpId="0" animBg="1"/>
      <p:bldP spid="479" grpId="0" animBg="1"/>
      <p:bldP spid="48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69738"/>
            <a:ext cx="4206301"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t>Related work(5/7)</a:t>
            </a:r>
            <a:endParaRPr lang="zh-TW" altLang="en-US"/>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 name="TextBox 21">
            <a:extLst>
              <a:ext uri="{FF2B5EF4-FFF2-40B4-BE49-F238E27FC236}">
                <a16:creationId xmlns:a16="http://schemas.microsoft.com/office/drawing/2014/main" id="{784C45B0-10CF-45A2-8DDE-D40340CC059B}"/>
              </a:ext>
            </a:extLst>
          </p:cNvPr>
          <p:cNvSpPr txBox="1"/>
          <p:nvPr/>
        </p:nvSpPr>
        <p:spPr>
          <a:xfrm>
            <a:off x="368173" y="1407526"/>
            <a:ext cx="4208076" cy="1246495"/>
          </a:xfrm>
          <a:prstGeom prst="rect">
            <a:avLst/>
          </a:prstGeom>
          <a:noFill/>
        </p:spPr>
        <p:txBody>
          <a:bodyPr wrap="square" lIns="91440" tIns="45720" rIns="91440" bIns="45720" anchor="t">
            <a:spAutoFit/>
          </a:bodyPr>
          <a:lstStyle/>
          <a:p>
            <a:pPr marL="0" marR="0" lvl="0" indent="0" algn="l" defTabSz="914400">
              <a:lnSpc>
                <a:spcPct val="100000"/>
              </a:lnSpc>
              <a:spcBef>
                <a:spcPts val="0"/>
              </a:spcBef>
              <a:spcAft>
                <a:spcPts val="0"/>
              </a:spcAft>
              <a:buNone/>
              <a:tabLst/>
              <a:defRPr/>
            </a:pPr>
            <a:r>
              <a:rPr kumimoji="0" lang="zh-TW" sz="1500" b="1" i="0" u="none" strike="noStrike" cap="none" spc="0" normalizeH="0" baseline="0" noProof="0">
                <a:ln>
                  <a:noFill/>
                </a:ln>
                <a:solidFill>
                  <a:srgbClr val="000000"/>
                </a:solidFill>
                <a:effectLst/>
                <a:uLnTx/>
                <a:uFillTx/>
                <a:latin typeface="標楷體"/>
                <a:ea typeface="標楷體"/>
                <a:cs typeface="Times New Roman"/>
                <a:sym typeface="Arial"/>
              </a:rPr>
              <a:t>使用</a:t>
            </a:r>
            <a:r>
              <a:rPr lang="en-US" altLang="zh-TW" sz="1500" b="1">
                <a:latin typeface="標楷體"/>
                <a:ea typeface="標楷體"/>
                <a:cs typeface="Times New Roman"/>
              </a:rPr>
              <a:t>CART</a:t>
            </a:r>
            <a:r>
              <a:rPr kumimoji="0" lang="zh-TW" sz="1500" b="1" i="0" u="none" strike="noStrike" cap="none" spc="0" normalizeH="0" baseline="0" noProof="0">
                <a:ln>
                  <a:noFill/>
                </a:ln>
                <a:solidFill>
                  <a:srgbClr val="000000"/>
                </a:solidFill>
                <a:effectLst/>
                <a:uLnTx/>
                <a:uFillTx/>
                <a:latin typeface="標楷體"/>
                <a:ea typeface="標楷體"/>
                <a:cs typeface="Times New Roman"/>
                <a:sym typeface="Arial"/>
              </a:rPr>
              <a:t>當作</a:t>
            </a:r>
            <a:r>
              <a:rPr lang="en-US" altLang="zh-TW" sz="1500" b="1">
                <a:latin typeface="標楷體"/>
                <a:ea typeface="標楷體"/>
                <a:cs typeface="Times New Roman"/>
              </a:rPr>
              <a:t>Model</a:t>
            </a:r>
            <a:r>
              <a:rPr kumimoji="0" lang="zh-TW" sz="1500" b="1" i="0" u="none" strike="noStrike" cap="none" spc="0" normalizeH="0" baseline="0" noProof="0">
                <a:ln>
                  <a:noFill/>
                </a:ln>
                <a:solidFill>
                  <a:srgbClr val="000000"/>
                </a:solidFill>
                <a:effectLst/>
                <a:uLnTx/>
                <a:uFillTx/>
                <a:latin typeface="標楷體"/>
                <a:ea typeface="標楷體"/>
                <a:cs typeface="Times New Roman"/>
                <a:sym typeface="Arial"/>
              </a:rPr>
              <a:t>的訓練演算法實現訓練的過程，這</a:t>
            </a:r>
            <a:r>
              <a:rPr lang="zh-TW" altLang="en-US" sz="1500" b="1">
                <a:latin typeface="標楷體"/>
                <a:ea typeface="標楷體"/>
                <a:cs typeface="Times New Roman"/>
              </a:rPr>
              <a:t>是</a:t>
            </a:r>
            <a:r>
              <a:rPr kumimoji="0" lang="zh-TW" sz="1500" b="1" i="0" u="none" strike="noStrike" cap="none" spc="0" normalizeH="0" baseline="0" noProof="0">
                <a:ln>
                  <a:noFill/>
                </a:ln>
                <a:solidFill>
                  <a:srgbClr val="000000"/>
                </a:solidFill>
                <a:effectLst/>
                <a:uLnTx/>
                <a:uFillTx/>
                <a:latin typeface="標楷體"/>
                <a:ea typeface="標楷體"/>
                <a:cs typeface="Times New Roman"/>
                <a:sym typeface="Arial"/>
              </a:rPr>
              <a:t>考慮到資料為連續</a:t>
            </a:r>
            <a:r>
              <a:rPr lang="zh-TW" altLang="en-US" sz="1500" b="1">
                <a:latin typeface="標楷體"/>
                <a:ea typeface="標楷體"/>
                <a:cs typeface="Times New Roman"/>
              </a:rPr>
              <a:t>，</a:t>
            </a:r>
            <a:r>
              <a:rPr lang="zh-TW" sz="1500" b="1">
                <a:latin typeface="標楷體"/>
                <a:ea typeface="標楷體"/>
                <a:cs typeface="Times New Roman"/>
              </a:rPr>
              <a:t>所以只能採</a:t>
            </a:r>
            <a:r>
              <a:rPr lang="zh-TW" altLang="en-US" sz="1500" b="1">
                <a:latin typeface="標楷體"/>
                <a:ea typeface="標楷體"/>
                <a:cs typeface="Times New Roman"/>
              </a:rPr>
              <a:t>用</a:t>
            </a:r>
            <a:r>
              <a:rPr lang="en-US" altLang="zh-TW" sz="1500" b="1">
                <a:latin typeface="標楷體"/>
                <a:ea typeface="標楷體"/>
                <a:cs typeface="Times New Roman"/>
              </a:rPr>
              <a:t>C4.5</a:t>
            </a:r>
            <a:r>
              <a:rPr lang="zh-TW" altLang="en-US" sz="1500" b="1">
                <a:latin typeface="標楷體"/>
                <a:ea typeface="標楷體"/>
                <a:cs typeface="Times New Roman"/>
              </a:rPr>
              <a:t>和CA</a:t>
            </a:r>
            <a:r>
              <a:rPr lang="en-US" altLang="zh-TW" sz="1500" b="1" err="1">
                <a:latin typeface="標楷體"/>
                <a:ea typeface="標楷體"/>
                <a:cs typeface="Times New Roman"/>
              </a:rPr>
              <a:t>R</a:t>
            </a:r>
            <a:r>
              <a:rPr lang="en-US" altLang="en-US" sz="1500" b="1" err="1">
                <a:latin typeface="標楷體"/>
                <a:ea typeface="標楷體"/>
                <a:cs typeface="Times New Roman"/>
              </a:rPr>
              <a:t>T兩種方法，但是這個車輛辨識的資料</a:t>
            </a:r>
            <a:r>
              <a:rPr lang="zh-TW" sz="1500" b="1">
                <a:latin typeface="標楷體"/>
                <a:ea typeface="標楷體"/>
                <a:cs typeface="Times New Roman"/>
              </a:rPr>
              <a:t>需要大樣本處</a:t>
            </a:r>
            <a:r>
              <a:rPr lang="zh-TW" altLang="en-US" sz="1500" b="1">
                <a:latin typeface="標楷體"/>
                <a:ea typeface="標楷體"/>
                <a:cs typeface="Times New Roman"/>
              </a:rPr>
              <a:t>理，所以相對於C4.5精確度更高來說更適合。</a:t>
            </a:r>
            <a:endParaRPr lang="zh-TW" sz="1500" b="1">
              <a:latin typeface="標楷體"/>
              <a:ea typeface="標楷體"/>
              <a:cs typeface="Times New Roman"/>
            </a:endParaRPr>
          </a:p>
        </p:txBody>
      </p:sp>
      <p:pic>
        <p:nvPicPr>
          <p:cNvPr id="21" name="Picture 20" descr="Survey of the Decision Trees Algorithms (CART, C4.5, ID3) | by Aydin  Abedinia | Medium">
            <a:extLst>
              <a:ext uri="{FF2B5EF4-FFF2-40B4-BE49-F238E27FC236}">
                <a16:creationId xmlns:a16="http://schemas.microsoft.com/office/drawing/2014/main" id="{7DC6CDF3-ADF4-4AF5-B509-34776BE3438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832462" y="2020721"/>
            <a:ext cx="3849380" cy="1881372"/>
          </a:xfrm>
          <a:prstGeom prst="rect">
            <a:avLst/>
          </a:prstGeom>
          <a:noFill/>
          <a:ln>
            <a:noFill/>
          </a:ln>
        </p:spPr>
      </p:pic>
      <p:sp>
        <p:nvSpPr>
          <p:cNvPr id="6" name="矩形 5">
            <a:extLst>
              <a:ext uri="{FF2B5EF4-FFF2-40B4-BE49-F238E27FC236}">
                <a16:creationId xmlns:a16="http://schemas.microsoft.com/office/drawing/2014/main" id="{ECB736E6-5D0F-01CF-DDDF-2BD90E78468E}"/>
              </a:ext>
            </a:extLst>
          </p:cNvPr>
          <p:cNvSpPr/>
          <p:nvPr/>
        </p:nvSpPr>
        <p:spPr>
          <a:xfrm>
            <a:off x="7774729" y="2012452"/>
            <a:ext cx="927589" cy="19630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音訊 1">
            <a:hlinkClick r:id="" action="ppaction://media"/>
            <a:extLst>
              <a:ext uri="{FF2B5EF4-FFF2-40B4-BE49-F238E27FC236}">
                <a16:creationId xmlns:a16="http://schemas.microsoft.com/office/drawing/2014/main" id="{DAB8FEF6-6213-41A3-9723-21071B2CC1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71907267"/>
      </p:ext>
    </p:extLst>
  </p:cSld>
  <p:clrMapOvr>
    <a:masterClrMapping/>
  </p:clrMapOvr>
  <mc:AlternateContent xmlns:mc="http://schemas.openxmlformats.org/markup-compatibility/2006">
    <mc:Choice xmlns:p14="http://schemas.microsoft.com/office/powerpoint/2010/main" Requires="p14">
      <p:transition spd="slow" p14:dur="1400" advTm="47217">
        <p14:doors dir="vert"/>
      </p:transition>
    </mc:Choice>
    <mc:Fallback>
      <p:transition spd="slow" advTm="472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2"/>
                </p:tgtEl>
              </p:cMediaNode>
            </p:audio>
          </p:childTnLst>
        </p:cTn>
      </p:par>
    </p:tnLst>
    <p:bldLst>
      <p:bldP spid="18" grpId="0" animBg="1"/>
      <p:bldP spid="478" grpId="0" animBg="1"/>
      <p:bldP spid="479" grpId="0" animBg="1"/>
      <p:bldP spid="489"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76624"/>
            <a:ext cx="4206301"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FKai-SB"/>
              <a:ea typeface="DFKai-SB"/>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t>Related work(6/7)</a:t>
            </a:r>
            <a:endParaRPr lang="zh-TW" altLang="en-US"/>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 name="TextBox 21">
            <a:extLst>
              <a:ext uri="{FF2B5EF4-FFF2-40B4-BE49-F238E27FC236}">
                <a16:creationId xmlns:a16="http://schemas.microsoft.com/office/drawing/2014/main" id="{784C45B0-10CF-45A2-8DDE-D40340CC059B}"/>
              </a:ext>
            </a:extLst>
          </p:cNvPr>
          <p:cNvSpPr txBox="1"/>
          <p:nvPr/>
        </p:nvSpPr>
        <p:spPr>
          <a:xfrm>
            <a:off x="356100" y="1382375"/>
            <a:ext cx="4161012" cy="1569660"/>
          </a:xfrm>
          <a:prstGeom prst="rect">
            <a:avLst/>
          </a:prstGeom>
          <a:noFill/>
        </p:spPr>
        <p:txBody>
          <a:bodyPr wrap="square" lIns="91440" tIns="45720" rIns="91440" bIns="45720" anchor="t">
            <a:spAutoFit/>
          </a:bodyPr>
          <a:lstStyle/>
          <a:p>
            <a:pPr>
              <a:defRPr/>
            </a:pPr>
            <a:r>
              <a:rPr lang="zh-TW" altLang="en-US" sz="1600" b="1" dirty="0">
                <a:latin typeface="DFKai-SB"/>
                <a:ea typeface="DFKai-SB"/>
              </a:rPr>
              <a:t>因為</a:t>
            </a:r>
            <a:r>
              <a:rPr lang="zh-TW" sz="1600" b="1" dirty="0">
                <a:latin typeface="DFKai-SB"/>
                <a:ea typeface="DFKai-SB"/>
              </a:rPr>
              <a:t>商業邏輯跟使用者</a:t>
            </a:r>
            <a:r>
              <a:rPr lang="zh-TW" altLang="en-US" sz="1600" b="1" dirty="0">
                <a:latin typeface="DFKai-SB"/>
                <a:ea typeface="DFKai-SB"/>
              </a:rPr>
              <a:t>的</a:t>
            </a:r>
            <a:r>
              <a:rPr lang="zh-TW" sz="1600" b="1" dirty="0">
                <a:latin typeface="DFKai-SB"/>
                <a:ea typeface="DFKai-SB"/>
              </a:rPr>
              <a:t>UI</a:t>
            </a:r>
            <a:r>
              <a:rPr lang="zh-TW" altLang="en-US" sz="1600" b="1" dirty="0">
                <a:latin typeface="DFKai-SB"/>
                <a:ea typeface="DFKai-SB"/>
              </a:rPr>
              <a:t>設計</a:t>
            </a:r>
            <a:r>
              <a:rPr lang="zh-TW" sz="1600" b="1" dirty="0">
                <a:latin typeface="DFKai-SB"/>
                <a:ea typeface="DFKai-SB"/>
              </a:rPr>
              <a:t>可分開，相對於過去傳統</a:t>
            </a:r>
            <a:r>
              <a:rPr lang="zh-TW" altLang="en-US" sz="1600" b="1" dirty="0">
                <a:latin typeface="DFKai-SB"/>
                <a:ea typeface="DFKai-SB"/>
              </a:rPr>
              <a:t>的M</a:t>
            </a:r>
            <a:r>
              <a:rPr lang="en-US" altLang="zh-TW" sz="1600" b="1" dirty="0" err="1">
                <a:latin typeface="DFKai-SB"/>
                <a:ea typeface="DFKai-SB"/>
              </a:rPr>
              <a:t>V</a:t>
            </a:r>
            <a:r>
              <a:rPr lang="en-US" altLang="en-US" sz="1600" b="1" dirty="0" err="1">
                <a:latin typeface="DFKai-SB"/>
                <a:ea typeface="DFKai-SB"/>
              </a:rPr>
              <a:t>C架構</a:t>
            </a:r>
            <a:r>
              <a:rPr lang="en-US" altLang="en-US" sz="1600" b="1" dirty="0">
                <a:latin typeface="DFKai-SB"/>
                <a:ea typeface="DFKai-SB"/>
              </a:rPr>
              <a:t>，</a:t>
            </a:r>
            <a:r>
              <a:rPr lang="zh-TW" sz="1600" b="1" dirty="0">
                <a:latin typeface="DFKai-SB"/>
                <a:ea typeface="DFKai-SB"/>
              </a:rPr>
              <a:t>比較不會出現Massive View Controller的問題，而且在</a:t>
            </a:r>
            <a:r>
              <a:rPr lang="zh-TW" altLang="en-US" sz="1600" b="1" dirty="0">
                <a:latin typeface="DFKai-SB"/>
                <a:ea typeface="DFKai-SB"/>
              </a:rPr>
              <a:t>於</a:t>
            </a:r>
            <a:r>
              <a:rPr lang="zh-TW" sz="1600" b="1" dirty="0">
                <a:latin typeface="DFKai-SB"/>
                <a:ea typeface="DFKai-SB"/>
              </a:rPr>
              <a:t>寫測試比較容</a:t>
            </a:r>
            <a:r>
              <a:rPr lang="zh-TW" altLang="en-US" sz="1600" b="1" dirty="0">
                <a:latin typeface="DFKai-SB"/>
                <a:ea typeface="DFKai-SB"/>
              </a:rPr>
              <a:t>易，所以採用</a:t>
            </a:r>
            <a:r>
              <a:rPr kumimoji="0" lang="en-US" sz="1600" b="1" i="0" u="none" strike="noStrike" kern="0" cap="none" spc="0" normalizeH="0" baseline="0" noProof="0" dirty="0">
                <a:ln>
                  <a:noFill/>
                </a:ln>
                <a:solidFill>
                  <a:srgbClr val="000000"/>
                </a:solidFill>
                <a:effectLst/>
                <a:uLnTx/>
                <a:uFillTx/>
                <a:latin typeface="DFKai-SB"/>
                <a:ea typeface="DFKai-SB"/>
                <a:sym typeface="Arial"/>
              </a:rPr>
              <a:t>MVVM</a:t>
            </a:r>
            <a:r>
              <a:rPr lang="zh-TW" altLang="en-US" sz="1600" b="1" dirty="0">
                <a:latin typeface="DFKai-SB"/>
                <a:ea typeface="DFKai-SB"/>
              </a:rPr>
              <a:t>架構</a:t>
            </a:r>
            <a:r>
              <a:rPr kumimoji="0" lang="zh-TW" altLang="en-US" sz="1600" b="1" i="0" u="none" strike="noStrike" kern="0" cap="none" spc="0" normalizeH="0" baseline="0" noProof="0" dirty="0">
                <a:ln>
                  <a:noFill/>
                </a:ln>
                <a:solidFill>
                  <a:srgbClr val="000000"/>
                </a:solidFill>
                <a:effectLst/>
                <a:uLnTx/>
                <a:uFillTx/>
                <a:latin typeface="DFKai-SB"/>
                <a:ea typeface="DFKai-SB"/>
                <a:sym typeface="Arial"/>
              </a:rPr>
              <a:t>，</a:t>
            </a:r>
            <a:r>
              <a:rPr lang="zh-TW" altLang="en-US" sz="1600" b="1" dirty="0">
                <a:latin typeface="DFKai-SB"/>
                <a:ea typeface="DFKai-SB"/>
              </a:rPr>
              <a:t>來實作車輛駕駛的使用的</a:t>
            </a:r>
            <a:r>
              <a:rPr lang="en-US" altLang="zh-TW" sz="1600" b="1" dirty="0">
                <a:latin typeface="DFKai-SB"/>
                <a:ea typeface="DFKai-SB"/>
              </a:rPr>
              <a:t>APP。</a:t>
            </a:r>
            <a:endParaRPr lang="zh-TW" altLang="en-US" sz="1600" b="1" dirty="0">
              <a:latin typeface="DFKai-SB"/>
              <a:ea typeface="DFKai-SB"/>
            </a:endParaRPr>
          </a:p>
          <a:p>
            <a:pPr marL="0" marR="0" lvl="0" indent="0" algn="l" defTabSz="914400">
              <a:lnSpc>
                <a:spcPct val="100000"/>
              </a:lnSpc>
              <a:spcBef>
                <a:spcPts val="0"/>
              </a:spcBef>
              <a:spcAft>
                <a:spcPts val="0"/>
              </a:spcAft>
              <a:buSzTx/>
              <a:buFont typeface="Arial"/>
              <a:buNone/>
              <a:tabLst/>
              <a:defRPr/>
            </a:pPr>
            <a:endParaRPr lang="en-US" altLang="zh-TW" sz="1600" b="1" i="0" u="none" strike="noStrike" kern="0" cap="none" spc="0" normalizeH="0" baseline="0" noProof="0" dirty="0">
              <a:ln>
                <a:noFill/>
              </a:ln>
              <a:solidFill>
                <a:srgbClr val="000000"/>
              </a:solidFill>
              <a:effectLst/>
              <a:uLnTx/>
              <a:uFillTx/>
              <a:latin typeface="DFKai-SB"/>
              <a:ea typeface="DFKai-SB"/>
            </a:endParaRPr>
          </a:p>
        </p:txBody>
      </p:sp>
      <p:pic>
        <p:nvPicPr>
          <p:cNvPr id="2" name="圖片 1" descr="凌群電子報">
            <a:extLst>
              <a:ext uri="{FF2B5EF4-FFF2-40B4-BE49-F238E27FC236}">
                <a16:creationId xmlns:a16="http://schemas.microsoft.com/office/drawing/2014/main" id="{66173482-4595-70AB-2042-E8D4AD994197}"/>
              </a:ext>
            </a:extLst>
          </p:cNvPr>
          <p:cNvPicPr>
            <a:picLocks noChangeAspect="1"/>
          </p:cNvPicPr>
          <p:nvPr/>
        </p:nvPicPr>
        <p:blipFill>
          <a:blip r:embed="rId5"/>
          <a:stretch>
            <a:fillRect/>
          </a:stretch>
        </p:blipFill>
        <p:spPr>
          <a:xfrm>
            <a:off x="4677674" y="1378162"/>
            <a:ext cx="4317519" cy="3206684"/>
          </a:xfrm>
          <a:prstGeom prst="rect">
            <a:avLst/>
          </a:prstGeom>
        </p:spPr>
      </p:pic>
      <p:sp>
        <p:nvSpPr>
          <p:cNvPr id="4" name="矩形 3">
            <a:extLst>
              <a:ext uri="{FF2B5EF4-FFF2-40B4-BE49-F238E27FC236}">
                <a16:creationId xmlns:a16="http://schemas.microsoft.com/office/drawing/2014/main" id="{80389759-3502-4503-C972-6636A5A9DA17}"/>
              </a:ext>
            </a:extLst>
          </p:cNvPr>
          <p:cNvSpPr/>
          <p:nvPr/>
        </p:nvSpPr>
        <p:spPr>
          <a:xfrm>
            <a:off x="7522303" y="3815164"/>
            <a:ext cx="1477522" cy="7661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0" name="Picture 2" descr="MVVM - 維基百科，自由的百科全書">
            <a:extLst>
              <a:ext uri="{FF2B5EF4-FFF2-40B4-BE49-F238E27FC236}">
                <a16:creationId xmlns:a16="http://schemas.microsoft.com/office/drawing/2014/main" id="{6E4CB4D1-B94A-44F7-B801-2D740D7A2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406" y="3430326"/>
            <a:ext cx="3848400" cy="1154520"/>
          </a:xfrm>
          <a:prstGeom prst="rect">
            <a:avLst/>
          </a:prstGeom>
          <a:noFill/>
          <a:extLst>
            <a:ext uri="{909E8E84-426E-40DD-AFC4-6F175D3DCCD1}">
              <a14:hiddenFill xmlns:a14="http://schemas.microsoft.com/office/drawing/2010/main">
                <a:solidFill>
                  <a:srgbClr val="FFFFFF"/>
                </a:solidFill>
              </a14:hiddenFill>
            </a:ext>
          </a:extLst>
        </p:spPr>
      </p:pic>
      <p:pic>
        <p:nvPicPr>
          <p:cNvPr id="3" name="音訊 2">
            <a:hlinkClick r:id="" action="ppaction://media"/>
            <a:extLst>
              <a:ext uri="{FF2B5EF4-FFF2-40B4-BE49-F238E27FC236}">
                <a16:creationId xmlns:a16="http://schemas.microsoft.com/office/drawing/2014/main" id="{097E74E9-81C5-4733-9C3A-EF8A5214333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201976185"/>
      </p:ext>
    </p:extLst>
  </p:cSld>
  <p:clrMapOvr>
    <a:masterClrMapping/>
  </p:clrMapOvr>
  <mc:AlternateContent xmlns:mc="http://schemas.openxmlformats.org/markup-compatibility/2006">
    <mc:Choice xmlns:p14="http://schemas.microsoft.com/office/powerpoint/2010/main" Requires="p14">
      <p:transition spd="slow" p14:dur="1400" advTm="19050">
        <p14:doors dir="vert"/>
      </p:transition>
    </mc:Choice>
    <mc:Fallback>
      <p:transition spd="slow" advTm="19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18" grpId="0" animBg="1"/>
      <p:bldP spid="478" grpId="0" animBg="1"/>
      <p:bldP spid="479" grpId="0" animBg="1"/>
      <p:bldP spid="489"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42197"/>
            <a:ext cx="8523535" cy="3608327"/>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DFKai-SB"/>
              <a:ea typeface="DFKai-SB"/>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t>Related work(7/7)</a:t>
            </a:r>
            <a:endParaRPr lang="zh-TW" altLang="en-US"/>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 name="TextBox 21">
            <a:extLst>
              <a:ext uri="{FF2B5EF4-FFF2-40B4-BE49-F238E27FC236}">
                <a16:creationId xmlns:a16="http://schemas.microsoft.com/office/drawing/2014/main" id="{784C45B0-10CF-45A2-8DDE-D40340CC059B}"/>
              </a:ext>
            </a:extLst>
          </p:cNvPr>
          <p:cNvSpPr txBox="1"/>
          <p:nvPr/>
        </p:nvSpPr>
        <p:spPr>
          <a:xfrm>
            <a:off x="356100" y="1382375"/>
            <a:ext cx="4161012" cy="1077218"/>
          </a:xfrm>
          <a:prstGeom prst="rect">
            <a:avLst/>
          </a:prstGeom>
          <a:noFill/>
        </p:spPr>
        <p:txBody>
          <a:bodyPr wrap="square" lIns="91440" tIns="45720" rIns="91440" bIns="45720" anchor="t">
            <a:spAutoFit/>
          </a:bodyPr>
          <a:lstStyle/>
          <a:p>
            <a:pPr>
              <a:defRPr/>
            </a:pPr>
            <a:r>
              <a:rPr lang="en-US" altLang="zh-TW" sz="1600" b="1" dirty="0">
                <a:latin typeface="DFKai-SB"/>
                <a:ea typeface="DFKai-SB"/>
              </a:rPr>
              <a:t>目前台灣的交通部1968即時道路系統是利用大數據資料，來做國道的行駛時間的預測，沒有對真實壅塞狀況的來預測行駛時間。</a:t>
            </a:r>
          </a:p>
          <a:p>
            <a:pPr marL="0" marR="0" lvl="0" indent="0" algn="l" defTabSz="914400">
              <a:lnSpc>
                <a:spcPct val="100000"/>
              </a:lnSpc>
              <a:spcBef>
                <a:spcPts val="0"/>
              </a:spcBef>
              <a:spcAft>
                <a:spcPts val="0"/>
              </a:spcAft>
              <a:buSzTx/>
              <a:buFont typeface="Arial"/>
              <a:buNone/>
              <a:tabLst/>
              <a:defRPr/>
            </a:pPr>
            <a:endParaRPr lang="en-US" altLang="zh-TW" sz="1600" b="1" i="0" u="none" strike="noStrike" kern="0" cap="none" spc="0" normalizeH="0" baseline="0" noProof="0">
              <a:ln>
                <a:noFill/>
              </a:ln>
              <a:solidFill>
                <a:srgbClr val="000000"/>
              </a:solidFill>
              <a:effectLst/>
              <a:uLnTx/>
              <a:uFillTx/>
              <a:latin typeface="DFKai-SB"/>
              <a:ea typeface="DFKai-SB"/>
            </a:endParaRPr>
          </a:p>
        </p:txBody>
      </p:sp>
      <p:pic>
        <p:nvPicPr>
          <p:cNvPr id="3" name="圖片 2" descr="一張含有 文字, 螢幕擷取畫面, 字型, 數字 的圖片&#10;&#10;自動產生的描述">
            <a:extLst>
              <a:ext uri="{FF2B5EF4-FFF2-40B4-BE49-F238E27FC236}">
                <a16:creationId xmlns:a16="http://schemas.microsoft.com/office/drawing/2014/main" id="{FB6E5C80-0BD4-C425-5724-178B4821B6F5}"/>
              </a:ext>
            </a:extLst>
          </p:cNvPr>
          <p:cNvPicPr>
            <a:picLocks noChangeAspect="1"/>
          </p:cNvPicPr>
          <p:nvPr/>
        </p:nvPicPr>
        <p:blipFill>
          <a:blip r:embed="rId5"/>
          <a:stretch>
            <a:fillRect/>
          </a:stretch>
        </p:blipFill>
        <p:spPr>
          <a:xfrm>
            <a:off x="483422" y="2954930"/>
            <a:ext cx="8287326" cy="1622923"/>
          </a:xfrm>
          <a:prstGeom prst="rect">
            <a:avLst/>
          </a:prstGeom>
        </p:spPr>
      </p:pic>
      <p:pic>
        <p:nvPicPr>
          <p:cNvPr id="2" name="音訊 1">
            <a:hlinkClick r:id="" action="ppaction://media"/>
            <a:extLst>
              <a:ext uri="{FF2B5EF4-FFF2-40B4-BE49-F238E27FC236}">
                <a16:creationId xmlns:a16="http://schemas.microsoft.com/office/drawing/2014/main" id="{FB7E78D8-6670-4E42-91B6-7DDFF83797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770131074"/>
      </p:ext>
    </p:extLst>
  </p:cSld>
  <p:clrMapOvr>
    <a:masterClrMapping/>
  </p:clrMapOvr>
  <mc:AlternateContent xmlns:mc="http://schemas.openxmlformats.org/markup-compatibility/2006">
    <mc:Choice xmlns:p14="http://schemas.microsoft.com/office/powerpoint/2010/main" Requires="p14">
      <p:transition spd="slow" p14:dur="1400" advTm="30452">
        <p14:doors dir="vert"/>
      </p:transition>
    </mc:Choice>
    <mc:Fallback>
      <p:transition spd="slow" advTm="304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18" grpId="0" animBg="1"/>
      <p:bldP spid="478" grpId="0" animBg="1"/>
      <p:bldP spid="479" grpId="0" animBg="1"/>
      <p:bldP spid="48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42197"/>
            <a:ext cx="8523535" cy="3608327"/>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a:lnSpc>
                <a:spcPct val="100000"/>
              </a:lnSpc>
              <a:spcBef>
                <a:spcPts val="0"/>
              </a:spcBef>
              <a:spcAft>
                <a:spcPts val="0"/>
              </a:spcAft>
              <a:buNone/>
              <a:tabLst/>
              <a:defRPr/>
            </a:pPr>
            <a:r>
              <a:rPr lang="zh-TW" altLang="en-US" b="1">
                <a:solidFill>
                  <a:srgbClr val="281101"/>
                </a:solidFill>
                <a:latin typeface="PMingLiU"/>
                <a:ea typeface="PMingLiU"/>
              </a:rPr>
              <a:t>比較相關行駛時間預測系統的功能</a:t>
            </a:r>
            <a:endParaRPr lang="zh-TW" altLang="en-US"/>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t>Related work(7/7)</a:t>
            </a:r>
            <a:endParaRPr lang="zh-TW" altLang="en-US"/>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aphicFrame>
        <p:nvGraphicFramePr>
          <p:cNvPr id="2" name="表格 1">
            <a:extLst>
              <a:ext uri="{FF2B5EF4-FFF2-40B4-BE49-F238E27FC236}">
                <a16:creationId xmlns:a16="http://schemas.microsoft.com/office/drawing/2014/main" id="{BC21C8BE-B840-2310-4DA8-C81EEB337537}"/>
              </a:ext>
            </a:extLst>
          </p:cNvPr>
          <p:cNvGraphicFramePr>
            <a:graphicFrameLocks noGrp="1"/>
          </p:cNvGraphicFramePr>
          <p:nvPr>
            <p:extLst>
              <p:ext uri="{D42A27DB-BD31-4B8C-83A1-F6EECF244321}">
                <p14:modId xmlns:p14="http://schemas.microsoft.com/office/powerpoint/2010/main" val="3498457293"/>
              </p:ext>
            </p:extLst>
          </p:nvPr>
        </p:nvGraphicFramePr>
        <p:xfrm>
          <a:off x="1666301" y="2320427"/>
          <a:ext cx="6574010" cy="1259839"/>
        </p:xfrm>
        <a:graphic>
          <a:graphicData uri="http://schemas.openxmlformats.org/drawingml/2006/table">
            <a:tbl>
              <a:tblPr firstRow="1" bandRow="1">
                <a:tableStyleId>{7E9639D4-E3E2-4D34-9284-5A2195B3D0D7}</a:tableStyleId>
              </a:tblPr>
              <a:tblGrid>
                <a:gridCol w="1937493">
                  <a:extLst>
                    <a:ext uri="{9D8B030D-6E8A-4147-A177-3AD203B41FA5}">
                      <a16:colId xmlns:a16="http://schemas.microsoft.com/office/drawing/2014/main" val="1340572320"/>
                    </a:ext>
                  </a:extLst>
                </a:gridCol>
                <a:gridCol w="1049825">
                  <a:extLst>
                    <a:ext uri="{9D8B030D-6E8A-4147-A177-3AD203B41FA5}">
                      <a16:colId xmlns:a16="http://schemas.microsoft.com/office/drawing/2014/main" val="91938547"/>
                    </a:ext>
                  </a:extLst>
                </a:gridCol>
                <a:gridCol w="1254677">
                  <a:extLst>
                    <a:ext uri="{9D8B030D-6E8A-4147-A177-3AD203B41FA5}">
                      <a16:colId xmlns:a16="http://schemas.microsoft.com/office/drawing/2014/main" val="2194815086"/>
                    </a:ext>
                  </a:extLst>
                </a:gridCol>
                <a:gridCol w="1254677">
                  <a:extLst>
                    <a:ext uri="{9D8B030D-6E8A-4147-A177-3AD203B41FA5}">
                      <a16:colId xmlns:a16="http://schemas.microsoft.com/office/drawing/2014/main" val="1607717468"/>
                    </a:ext>
                  </a:extLst>
                </a:gridCol>
                <a:gridCol w="1077338">
                  <a:extLst>
                    <a:ext uri="{9D8B030D-6E8A-4147-A177-3AD203B41FA5}">
                      <a16:colId xmlns:a16="http://schemas.microsoft.com/office/drawing/2014/main" val="3027212908"/>
                    </a:ext>
                  </a:extLst>
                </a:gridCol>
              </a:tblGrid>
              <a:tr h="370840">
                <a:tc>
                  <a:txBody>
                    <a:bodyPr/>
                    <a:lstStyle/>
                    <a:p>
                      <a:pPr lvl="0" algn="ctr">
                        <a:buNone/>
                      </a:pPr>
                      <a:endParaRPr lang="zh-TW" altLang="en-US" b="1" dirty="0">
                        <a:solidFill>
                          <a:schemeClr val="tx1"/>
                        </a:solidFill>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75000"/>
                      </a:schemeClr>
                    </a:solidFill>
                  </a:tcPr>
                </a:tc>
                <a:tc>
                  <a:txBody>
                    <a:bodyPr/>
                    <a:lstStyle/>
                    <a:p>
                      <a:pPr lvl="0" algn="ctr">
                        <a:buNone/>
                      </a:pPr>
                      <a:r>
                        <a:rPr lang="zh-TW" altLang="en-US" b="1">
                          <a:solidFill>
                            <a:schemeClr val="tx1"/>
                          </a:solidFill>
                          <a:latin typeface="DFKai-SB"/>
                          <a:ea typeface="DFKai-SB"/>
                        </a:rPr>
                        <a:t>預測解除壅塞時間</a:t>
                      </a:r>
                      <a:endParaRPr lang="zh-TW" altLang="en-US" b="1" dirty="0">
                        <a:solidFill>
                          <a:schemeClr val="tx1"/>
                        </a:solidFill>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75000"/>
                      </a:schemeClr>
                    </a:solidFill>
                  </a:tcPr>
                </a:tc>
                <a:tc>
                  <a:txBody>
                    <a:bodyPr/>
                    <a:lstStyle/>
                    <a:p>
                      <a:pPr algn="ctr"/>
                      <a:r>
                        <a:rPr lang="zh-TW" altLang="en-US" b="1">
                          <a:solidFill>
                            <a:schemeClr val="tx1"/>
                          </a:solidFill>
                          <a:latin typeface="DFKai-SB"/>
                          <a:ea typeface="DFKai-SB"/>
                        </a:rPr>
                        <a:t>每個路段的即時資訊</a:t>
                      </a:r>
                      <a:endParaRPr lang="zh-TW" altLang="en-US" b="1" dirty="0">
                        <a:solidFill>
                          <a:schemeClr val="tx1"/>
                        </a:solidFill>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75000"/>
                      </a:schemeClr>
                    </a:solidFill>
                  </a:tcPr>
                </a:tc>
                <a:tc>
                  <a:txBody>
                    <a:bodyPr/>
                    <a:lstStyle/>
                    <a:p>
                      <a:pPr lvl="0" algn="ctr">
                        <a:buNone/>
                      </a:pPr>
                      <a:r>
                        <a:rPr lang="zh-TW" altLang="en-US" b="1">
                          <a:solidFill>
                            <a:schemeClr val="tx1"/>
                          </a:solidFill>
                          <a:latin typeface="DFKai-SB"/>
                          <a:ea typeface="DFKai-SB"/>
                        </a:rPr>
                        <a:t>路線規劃時間預測</a:t>
                      </a:r>
                      <a:endParaRPr lang="zh-TW" altLang="en-US" b="1" dirty="0">
                        <a:solidFill>
                          <a:schemeClr val="tx1"/>
                        </a:solidFill>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75000"/>
                      </a:schemeClr>
                    </a:solidFill>
                  </a:tcPr>
                </a:tc>
                <a:tc>
                  <a:txBody>
                    <a:bodyPr/>
                    <a:lstStyle/>
                    <a:p>
                      <a:pPr algn="ctr"/>
                      <a:r>
                        <a:rPr lang="zh-TW" altLang="en-US" b="1">
                          <a:solidFill>
                            <a:schemeClr val="tx1"/>
                          </a:solidFill>
                          <a:latin typeface="DFKai-SB"/>
                          <a:ea typeface="DFKai-SB"/>
                        </a:rPr>
                        <a:t>使用者</a:t>
                      </a:r>
                      <a:endParaRPr lang="zh-TW" altLang="en-US" b="1" dirty="0">
                        <a:solidFill>
                          <a:schemeClr val="tx1"/>
                        </a:solidFill>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75000"/>
                      </a:schemeClr>
                    </a:solidFill>
                  </a:tcPr>
                </a:tc>
                <a:extLst>
                  <a:ext uri="{0D108BD9-81ED-4DB2-BD59-A6C34878D82A}">
                    <a16:rowId xmlns:a16="http://schemas.microsoft.com/office/drawing/2014/main" val="3824912845"/>
                  </a:ext>
                </a:extLst>
              </a:tr>
              <a:tr h="370840">
                <a:tc>
                  <a:txBody>
                    <a:bodyPr/>
                    <a:lstStyle/>
                    <a:p>
                      <a:pPr algn="ctr"/>
                      <a:r>
                        <a:rPr lang="zh-TW" altLang="en-US" b="1">
                          <a:latin typeface="DFKai-SB"/>
                          <a:ea typeface="DFKai-SB"/>
                        </a:rPr>
                        <a:t>1968國道監控系統</a:t>
                      </a:r>
                      <a:endParaRPr lang="zh-TW" altLang="en-US" b="1" dirty="0">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tc>
                  <a:txBody>
                    <a:bodyPr/>
                    <a:lstStyle/>
                    <a:p>
                      <a:pPr algn="ctr"/>
                      <a:endParaRPr lang="zh-TW" altLang="en-US" b="1" dirty="0">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tc>
                  <a:txBody>
                    <a:bodyPr/>
                    <a:lstStyle/>
                    <a:p>
                      <a:pPr lvl="0" algn="ctr">
                        <a:buNone/>
                      </a:pPr>
                      <a:r>
                        <a:rPr lang="zh-TW" sz="1500" b="1" u="none" strike="noStrike" noProof="0">
                          <a:solidFill>
                            <a:srgbClr val="002060"/>
                          </a:solidFill>
                          <a:latin typeface="DFKai-SB"/>
                          <a:ea typeface="DFKai-SB"/>
                        </a:rPr>
                        <a:t>✔</a:t>
                      </a:r>
                      <a:endParaRPr lang="zh-TW" b="1">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tc>
                  <a:txBody>
                    <a:bodyPr/>
                    <a:lstStyle/>
                    <a:p>
                      <a:pPr lvl="0" algn="ctr">
                        <a:buNone/>
                      </a:pPr>
                      <a:r>
                        <a:rPr lang="zh-TW" altLang="en-US" sz="1500" b="1" i="0" u="none" strike="noStrike" noProof="0">
                          <a:solidFill>
                            <a:srgbClr val="002060"/>
                          </a:solidFill>
                          <a:latin typeface="DFKai-SB"/>
                          <a:ea typeface="DFKai-SB"/>
                        </a:rPr>
                        <a:t>✔</a:t>
                      </a:r>
                      <a:endParaRPr lang="zh-TW"/>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tc>
                  <a:txBody>
                    <a:bodyPr/>
                    <a:lstStyle/>
                    <a:p>
                      <a:pPr algn="ctr"/>
                      <a:r>
                        <a:rPr lang="zh-TW" altLang="en-US" b="1">
                          <a:latin typeface="DFKai-SB"/>
                          <a:ea typeface="DFKai-SB"/>
                        </a:rPr>
                        <a:t>車輛駕駛</a:t>
                      </a:r>
                      <a:endParaRPr lang="zh-TW" altLang="en-US" b="1" dirty="0">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extLst>
                  <a:ext uri="{0D108BD9-81ED-4DB2-BD59-A6C34878D82A}">
                    <a16:rowId xmlns:a16="http://schemas.microsoft.com/office/drawing/2014/main" val="1369367201"/>
                  </a:ext>
                </a:extLst>
              </a:tr>
              <a:tr h="370839">
                <a:tc>
                  <a:txBody>
                    <a:bodyPr/>
                    <a:lstStyle/>
                    <a:p>
                      <a:pPr lvl="0" algn="ctr">
                        <a:buNone/>
                      </a:pPr>
                      <a:r>
                        <a:rPr lang="zh-TW" altLang="en-US" b="1">
                          <a:latin typeface="DFKai-SB"/>
                          <a:ea typeface="DFKai-SB"/>
                        </a:rPr>
                        <a:t>我們提出的系統</a:t>
                      </a:r>
                      <a:endParaRPr lang="zh-TW" altLang="en-US" b="1" dirty="0">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tc>
                  <a:txBody>
                    <a:bodyPr/>
                    <a:lstStyle/>
                    <a:p>
                      <a:pPr lvl="0" algn="ctr">
                        <a:buNone/>
                      </a:pPr>
                      <a:r>
                        <a:rPr lang="zh-TW" altLang="en-US" sz="1500" b="1" u="none" strike="noStrike" noProof="0">
                          <a:solidFill>
                            <a:srgbClr val="002060"/>
                          </a:solidFill>
                          <a:latin typeface="DFKai-SB"/>
                          <a:ea typeface="DFKai-SB"/>
                        </a:rPr>
                        <a:t>✔</a:t>
                      </a:r>
                      <a:endParaRPr lang="zh-TW" b="1">
                        <a:solidFill>
                          <a:srgbClr val="002060"/>
                        </a:solidFill>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tc>
                  <a:txBody>
                    <a:bodyPr/>
                    <a:lstStyle/>
                    <a:p>
                      <a:pPr lvl="0" algn="ctr">
                        <a:buNone/>
                      </a:pPr>
                      <a:r>
                        <a:rPr lang="zh-TW" sz="1500" b="1" u="none" strike="noStrike" noProof="0">
                          <a:solidFill>
                            <a:srgbClr val="002060"/>
                          </a:solidFill>
                          <a:latin typeface="DFKai-SB"/>
                          <a:ea typeface="DFKai-SB"/>
                        </a:rPr>
                        <a:t>✔</a:t>
                      </a:r>
                      <a:endParaRPr lang="zh-TW" b="1">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tc>
                  <a:txBody>
                    <a:bodyPr/>
                    <a:lstStyle/>
                    <a:p>
                      <a:pPr lvl="0" algn="ctr">
                        <a:buNone/>
                      </a:pPr>
                      <a:r>
                        <a:rPr lang="zh-TW" altLang="en-US" sz="1500" b="1" i="0" u="none" strike="noStrike" noProof="0">
                          <a:solidFill>
                            <a:srgbClr val="002060"/>
                          </a:solidFill>
                          <a:latin typeface="DFKai-SB"/>
                          <a:ea typeface="DFKai-SB"/>
                        </a:rPr>
                        <a:t>✔</a:t>
                      </a:r>
                      <a:endParaRPr lang="zh-TW"/>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tc>
                  <a:txBody>
                    <a:bodyPr/>
                    <a:lstStyle/>
                    <a:p>
                      <a:pPr lvl="0" algn="ctr">
                        <a:buNone/>
                      </a:pPr>
                      <a:r>
                        <a:rPr lang="zh-TW" altLang="en-US" b="1">
                          <a:latin typeface="DFKai-SB"/>
                          <a:ea typeface="DFKai-SB"/>
                        </a:rPr>
                        <a:t>車輛駕駛</a:t>
                      </a:r>
                      <a:endParaRPr lang="zh-TW" altLang="en-US" b="1" dirty="0">
                        <a:latin typeface="DFKai-SB"/>
                        <a:ea typeface="DFKai-SB"/>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extLst>
                  <a:ext uri="{0D108BD9-81ED-4DB2-BD59-A6C34878D82A}">
                    <a16:rowId xmlns:a16="http://schemas.microsoft.com/office/drawing/2014/main" val="3094587827"/>
                  </a:ext>
                </a:extLst>
              </a:tr>
            </a:tbl>
          </a:graphicData>
        </a:graphic>
      </p:graphicFrame>
      <p:sp>
        <p:nvSpPr>
          <p:cNvPr id="4" name="文字方塊 3">
            <a:extLst>
              <a:ext uri="{FF2B5EF4-FFF2-40B4-BE49-F238E27FC236}">
                <a16:creationId xmlns:a16="http://schemas.microsoft.com/office/drawing/2014/main" id="{71CC257C-41C7-4E60-4790-DEB436F0A492}"/>
              </a:ext>
            </a:extLst>
          </p:cNvPr>
          <p:cNvSpPr txBox="1"/>
          <p:nvPr/>
        </p:nvSpPr>
        <p:spPr>
          <a:xfrm>
            <a:off x="3434508" y="1936903"/>
            <a:ext cx="31701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b="1">
                <a:solidFill>
                  <a:srgbClr val="281101"/>
                </a:solidFill>
                <a:latin typeface="DFKai-SB"/>
                <a:ea typeface="DFKai-SB"/>
              </a:rPr>
              <a:t>比較相關系統的功能</a:t>
            </a:r>
            <a:r>
              <a:rPr lang="zh-TW" altLang="en-US" b="1">
                <a:solidFill>
                  <a:srgbClr val="281101"/>
                </a:solidFill>
                <a:latin typeface="DFKai-SB"/>
                <a:ea typeface="DFKai-SB"/>
              </a:rPr>
              <a:t>表</a:t>
            </a:r>
            <a:endParaRPr lang="zh-TW" altLang="en-US" b="1">
              <a:latin typeface="DFKai-SB"/>
              <a:ea typeface="DFKai-SB"/>
            </a:endParaRPr>
          </a:p>
        </p:txBody>
      </p:sp>
      <p:pic>
        <p:nvPicPr>
          <p:cNvPr id="3" name="音訊 2">
            <a:hlinkClick r:id="" action="ppaction://media"/>
            <a:extLst>
              <a:ext uri="{FF2B5EF4-FFF2-40B4-BE49-F238E27FC236}">
                <a16:creationId xmlns:a16="http://schemas.microsoft.com/office/drawing/2014/main" id="{ECD28DD3-93E8-4820-842D-8FB3EC3134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09321983"/>
      </p:ext>
    </p:extLst>
  </p:cSld>
  <p:clrMapOvr>
    <a:masterClrMapping/>
  </p:clrMapOvr>
  <mc:AlternateContent xmlns:mc="http://schemas.openxmlformats.org/markup-compatibility/2006">
    <mc:Choice xmlns:p14="http://schemas.microsoft.com/office/powerpoint/2010/main" Requires="p14">
      <p:transition spd="slow" p14:dur="1400" advTm="25250">
        <p14:doors dir="vert"/>
      </p:transition>
    </mc:Choice>
    <mc:Fallback>
      <p:transition spd="slow" advTm="25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bldLst>
      <p:bldP spid="18" grpId="0" animBg="1"/>
      <p:bldP spid="478" grpId="0" animBg="1"/>
      <p:bldP spid="479" grpId="0" animBg="1"/>
      <p:bldP spid="48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p:nvPr/>
        </p:nvSpPr>
        <p:spPr>
          <a:xfrm>
            <a:off x="365700" y="365700"/>
            <a:ext cx="4807500" cy="4412100"/>
          </a:xfrm>
          <a:prstGeom prst="roundRect">
            <a:avLst>
              <a:gd name="adj" fmla="val 3448"/>
            </a:avLst>
          </a:prstGeom>
          <a:solidFill>
            <a:schemeClr val="tx1">
              <a:lumMod val="10000"/>
              <a:lumOff val="9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388;p41"/>
          <p:cNvSpPr/>
          <p:nvPr/>
        </p:nvSpPr>
        <p:spPr>
          <a:xfrm>
            <a:off x="559950" y="3728675"/>
            <a:ext cx="4419000" cy="855600"/>
          </a:xfrm>
          <a:prstGeom prst="roundRect">
            <a:avLst>
              <a:gd name="adj" fmla="val 122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389;p41"/>
          <p:cNvSpPr/>
          <p:nvPr/>
        </p:nvSpPr>
        <p:spPr>
          <a:xfrm flipH="1">
            <a:off x="2112900" y="559218"/>
            <a:ext cx="1313100" cy="13131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390;p41"/>
          <p:cNvSpPr txBox="1">
            <a:spLocks noGrp="1"/>
          </p:cNvSpPr>
          <p:nvPr>
            <p:ph type="title"/>
          </p:nvPr>
        </p:nvSpPr>
        <p:spPr>
          <a:xfrm>
            <a:off x="516544" y="2038800"/>
            <a:ext cx="4652231" cy="1512000"/>
          </a:xfrm>
          <a:prstGeom prst="rect">
            <a:avLst/>
          </a:prstGeom>
        </p:spPr>
        <p:txBody>
          <a:bodyPr spcFirstLastPara="1" wrap="square" lIns="91425" tIns="91425" rIns="91425" bIns="91425" anchor="ctr" anchorCtr="0">
            <a:noAutofit/>
          </a:bodyPr>
          <a:lstStyle/>
          <a:p>
            <a:r>
              <a:rPr lang="en-US" sz="4000"/>
              <a:t>Proposed Method</a:t>
            </a:r>
          </a:p>
          <a:p>
            <a:pPr marL="0" lvl="0" indent="0" algn="ctr">
              <a:spcBef>
                <a:spcPts val="0"/>
              </a:spcBef>
              <a:spcAft>
                <a:spcPts val="0"/>
              </a:spcAft>
              <a:buNone/>
            </a:pPr>
            <a:endParaRPr lang="en-US" sz="4000"/>
          </a:p>
        </p:txBody>
      </p:sp>
      <p:sp>
        <p:nvSpPr>
          <p:cNvPr id="391" name="Google Shape;391;p41"/>
          <p:cNvSpPr txBox="1">
            <a:spLocks noGrp="1"/>
          </p:cNvSpPr>
          <p:nvPr>
            <p:ph type="title" idx="2"/>
          </p:nvPr>
        </p:nvSpPr>
        <p:spPr>
          <a:xfrm>
            <a:off x="2112900" y="7524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2" name="Google Shape;392;p41"/>
          <p:cNvSpPr txBox="1">
            <a:spLocks noGrp="1"/>
          </p:cNvSpPr>
          <p:nvPr>
            <p:ph type="subTitle" idx="1"/>
          </p:nvPr>
        </p:nvSpPr>
        <p:spPr>
          <a:xfrm>
            <a:off x="861307" y="4029528"/>
            <a:ext cx="3852157" cy="49739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zh-TW" altLang="en-US" sz="1600">
                <a:solidFill>
                  <a:schemeClr val="dk1"/>
                </a:solidFill>
                <a:latin typeface="Muli"/>
                <a:ea typeface="Muli"/>
                <a:cs typeface="Muli"/>
                <a:sym typeface="Muli"/>
              </a:rPr>
              <a:t>現況及設計的理念、系統架構圖和流程圖</a:t>
            </a:r>
          </a:p>
        </p:txBody>
      </p:sp>
      <p:grpSp>
        <p:nvGrpSpPr>
          <p:cNvPr id="393" name="Google Shape;393;p41"/>
          <p:cNvGrpSpPr/>
          <p:nvPr/>
        </p:nvGrpSpPr>
        <p:grpSpPr>
          <a:xfrm>
            <a:off x="5657488" y="365695"/>
            <a:ext cx="3121440" cy="4412093"/>
            <a:chOff x="5657488" y="365695"/>
            <a:chExt cx="3121440" cy="4412093"/>
          </a:xfrm>
        </p:grpSpPr>
        <p:grpSp>
          <p:nvGrpSpPr>
            <p:cNvPr id="394" name="Google Shape;394;p41"/>
            <p:cNvGrpSpPr/>
            <p:nvPr/>
          </p:nvGrpSpPr>
          <p:grpSpPr>
            <a:xfrm>
              <a:off x="7161697" y="365695"/>
              <a:ext cx="1617002" cy="1034133"/>
              <a:chOff x="7336713" y="119675"/>
              <a:chExt cx="1756275" cy="1123325"/>
            </a:xfrm>
          </p:grpSpPr>
          <p:sp>
            <p:nvSpPr>
              <p:cNvPr id="395" name="Google Shape;395;p41"/>
              <p:cNvSpPr/>
              <p:nvPr/>
            </p:nvSpPr>
            <p:spPr>
              <a:xfrm>
                <a:off x="7336713" y="119675"/>
                <a:ext cx="1756275" cy="1123325"/>
              </a:xfrm>
              <a:custGeom>
                <a:avLst/>
                <a:gdLst/>
                <a:ahLst/>
                <a:cxnLst/>
                <a:rect l="l" t="t" r="r" b="b"/>
                <a:pathLst>
                  <a:path w="70251" h="44933" extrusionOk="0">
                    <a:moveTo>
                      <a:pt x="5004" y="1"/>
                    </a:moveTo>
                    <a:cubicBezTo>
                      <a:pt x="2235" y="1"/>
                      <a:pt x="0" y="2236"/>
                      <a:pt x="0" y="5004"/>
                    </a:cubicBezTo>
                    <a:lnTo>
                      <a:pt x="0" y="39929"/>
                    </a:lnTo>
                    <a:cubicBezTo>
                      <a:pt x="0" y="42698"/>
                      <a:pt x="2235" y="44933"/>
                      <a:pt x="5004" y="44933"/>
                    </a:cubicBezTo>
                    <a:lnTo>
                      <a:pt x="65247" y="44933"/>
                    </a:lnTo>
                    <a:cubicBezTo>
                      <a:pt x="68015" y="44933"/>
                      <a:pt x="70250" y="42698"/>
                      <a:pt x="70250" y="39929"/>
                    </a:cubicBezTo>
                    <a:lnTo>
                      <a:pt x="70250" y="5004"/>
                    </a:lnTo>
                    <a:cubicBezTo>
                      <a:pt x="70250" y="2236"/>
                      <a:pt x="68015" y="1"/>
                      <a:pt x="65247"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96" name="Google Shape;396;p41"/>
              <p:cNvGrpSpPr/>
              <p:nvPr/>
            </p:nvGrpSpPr>
            <p:grpSpPr>
              <a:xfrm>
                <a:off x="7487650" y="261588"/>
                <a:ext cx="1454400" cy="839500"/>
                <a:chOff x="7487638" y="261450"/>
                <a:chExt cx="1454400" cy="839500"/>
              </a:xfrm>
            </p:grpSpPr>
            <p:sp>
              <p:nvSpPr>
                <p:cNvPr id="397" name="Google Shape;397;p41"/>
                <p:cNvSpPr/>
                <p:nvPr/>
              </p:nvSpPr>
              <p:spPr>
                <a:xfrm>
                  <a:off x="7670263" y="298150"/>
                  <a:ext cx="1089150" cy="35875"/>
                </a:xfrm>
                <a:custGeom>
                  <a:avLst/>
                  <a:gdLst/>
                  <a:ahLst/>
                  <a:cxnLst/>
                  <a:rect l="l" t="t" r="r" b="b"/>
                  <a:pathLst>
                    <a:path w="43566" h="1435" extrusionOk="0">
                      <a:moveTo>
                        <a:pt x="735" y="0"/>
                      </a:moveTo>
                      <a:cubicBezTo>
                        <a:pt x="334" y="0"/>
                        <a:pt x="1" y="334"/>
                        <a:pt x="1" y="734"/>
                      </a:cubicBezTo>
                      <a:cubicBezTo>
                        <a:pt x="1" y="1134"/>
                        <a:pt x="334" y="1434"/>
                        <a:pt x="735" y="1434"/>
                      </a:cubicBezTo>
                      <a:lnTo>
                        <a:pt x="42831" y="1434"/>
                      </a:lnTo>
                      <a:cubicBezTo>
                        <a:pt x="43232" y="1434"/>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398;p41"/>
                <p:cNvSpPr/>
                <p:nvPr/>
              </p:nvSpPr>
              <p:spPr>
                <a:xfrm>
                  <a:off x="8360763" y="261450"/>
                  <a:ext cx="129275" cy="109800"/>
                </a:xfrm>
                <a:custGeom>
                  <a:avLst/>
                  <a:gdLst/>
                  <a:ahLst/>
                  <a:cxnLst/>
                  <a:rect l="l" t="t" r="r" b="b"/>
                  <a:pathLst>
                    <a:path w="5171" h="4392" extrusionOk="0">
                      <a:moveTo>
                        <a:pt x="2969" y="0"/>
                      </a:moveTo>
                      <a:cubicBezTo>
                        <a:pt x="1001" y="0"/>
                        <a:pt x="1" y="2369"/>
                        <a:pt x="1402" y="3736"/>
                      </a:cubicBezTo>
                      <a:cubicBezTo>
                        <a:pt x="1844" y="4190"/>
                        <a:pt x="2395" y="4392"/>
                        <a:pt x="2938" y="4392"/>
                      </a:cubicBezTo>
                      <a:cubicBezTo>
                        <a:pt x="4072" y="4392"/>
                        <a:pt x="5171" y="3510"/>
                        <a:pt x="5171" y="2202"/>
                      </a:cubicBezTo>
                      <a:cubicBezTo>
                        <a:pt x="5171" y="968"/>
                        <a:pt x="4170" y="0"/>
                        <a:pt x="2969"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399;p41"/>
                <p:cNvSpPr/>
                <p:nvPr/>
              </p:nvSpPr>
              <p:spPr>
                <a:xfrm>
                  <a:off x="7487638"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400;p41"/>
                <p:cNvSpPr/>
                <p:nvPr/>
              </p:nvSpPr>
              <p:spPr>
                <a:xfrm>
                  <a:off x="8876963" y="316475"/>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401;p41"/>
                <p:cNvSpPr/>
                <p:nvPr/>
              </p:nvSpPr>
              <p:spPr>
                <a:xfrm>
                  <a:off x="8876963"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402;p41"/>
                <p:cNvSpPr/>
                <p:nvPr/>
              </p:nvSpPr>
              <p:spPr>
                <a:xfrm>
                  <a:off x="8909488" y="283950"/>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403;p41"/>
                <p:cNvSpPr/>
                <p:nvPr/>
              </p:nvSpPr>
              <p:spPr>
                <a:xfrm>
                  <a:off x="8909488" y="283950"/>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404;p41"/>
                <p:cNvSpPr/>
                <p:nvPr/>
              </p:nvSpPr>
              <p:spPr>
                <a:xfrm>
                  <a:off x="7670263" y="541600"/>
                  <a:ext cx="1089150" cy="35925"/>
                </a:xfrm>
                <a:custGeom>
                  <a:avLst/>
                  <a:gdLst/>
                  <a:ahLst/>
                  <a:cxnLst/>
                  <a:rect l="l" t="t" r="r" b="b"/>
                  <a:pathLst>
                    <a:path w="43566" h="1437" extrusionOk="0">
                      <a:moveTo>
                        <a:pt x="680" y="0"/>
                      </a:moveTo>
                      <a:cubicBezTo>
                        <a:pt x="304" y="0"/>
                        <a:pt x="1" y="321"/>
                        <a:pt x="1" y="703"/>
                      </a:cubicBezTo>
                      <a:cubicBezTo>
                        <a:pt x="1" y="1103"/>
                        <a:pt x="334" y="1437"/>
                        <a:pt x="735" y="1437"/>
                      </a:cubicBezTo>
                      <a:lnTo>
                        <a:pt x="42831" y="1437"/>
                      </a:lnTo>
                      <a:cubicBezTo>
                        <a:pt x="43232" y="1437"/>
                        <a:pt x="43565" y="1103"/>
                        <a:pt x="43565" y="703"/>
                      </a:cubicBezTo>
                      <a:cubicBezTo>
                        <a:pt x="43565" y="303"/>
                        <a:pt x="43232" y="2"/>
                        <a:pt x="42831" y="2"/>
                      </a:cubicBezTo>
                      <a:lnTo>
                        <a:pt x="735" y="2"/>
                      </a:lnTo>
                      <a:cubicBezTo>
                        <a:pt x="716" y="1"/>
                        <a:pt x="698" y="0"/>
                        <a:pt x="68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405;p41"/>
                <p:cNvSpPr/>
                <p:nvPr/>
              </p:nvSpPr>
              <p:spPr>
                <a:xfrm>
                  <a:off x="8065563" y="504125"/>
                  <a:ext cx="128450" cy="110600"/>
                </a:xfrm>
                <a:custGeom>
                  <a:avLst/>
                  <a:gdLst/>
                  <a:ahLst/>
                  <a:cxnLst/>
                  <a:rect l="l" t="t" r="r" b="b"/>
                  <a:pathLst>
                    <a:path w="5138" h="4424" extrusionOk="0">
                      <a:moveTo>
                        <a:pt x="2936" y="0"/>
                      </a:moveTo>
                      <a:cubicBezTo>
                        <a:pt x="1001" y="0"/>
                        <a:pt x="0" y="2402"/>
                        <a:pt x="1401" y="3770"/>
                      </a:cubicBezTo>
                      <a:cubicBezTo>
                        <a:pt x="1843" y="4222"/>
                        <a:pt x="2388" y="4424"/>
                        <a:pt x="2925" y="4424"/>
                      </a:cubicBezTo>
                      <a:cubicBezTo>
                        <a:pt x="4051" y="4424"/>
                        <a:pt x="5137" y="3535"/>
                        <a:pt x="5137" y="2202"/>
                      </a:cubicBezTo>
                      <a:cubicBezTo>
                        <a:pt x="5137"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406;p41"/>
                <p:cNvSpPr/>
                <p:nvPr/>
              </p:nvSpPr>
              <p:spPr>
                <a:xfrm>
                  <a:off x="7487638" y="802658"/>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407;p41"/>
                <p:cNvSpPr/>
                <p:nvPr/>
              </p:nvSpPr>
              <p:spPr>
                <a:xfrm>
                  <a:off x="8876963" y="559150"/>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408;p41"/>
                <p:cNvSpPr/>
                <p:nvPr/>
              </p:nvSpPr>
              <p:spPr>
                <a:xfrm>
                  <a:off x="8876963" y="5591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409;p41"/>
                <p:cNvSpPr/>
                <p:nvPr/>
              </p:nvSpPr>
              <p:spPr>
                <a:xfrm>
                  <a:off x="8909488" y="526625"/>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410;p41"/>
                <p:cNvSpPr/>
                <p:nvPr/>
              </p:nvSpPr>
              <p:spPr>
                <a:xfrm>
                  <a:off x="8909488" y="526625"/>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411;p41"/>
                <p:cNvSpPr/>
                <p:nvPr/>
              </p:nvSpPr>
              <p:spPr>
                <a:xfrm>
                  <a:off x="7670263" y="784325"/>
                  <a:ext cx="1089150" cy="36700"/>
                </a:xfrm>
                <a:custGeom>
                  <a:avLst/>
                  <a:gdLst/>
                  <a:ahLst/>
                  <a:cxnLst/>
                  <a:rect l="l" t="t" r="r" b="b"/>
                  <a:pathLst>
                    <a:path w="43566" h="1468" extrusionOk="0">
                      <a:moveTo>
                        <a:pt x="735" y="0"/>
                      </a:moveTo>
                      <a:cubicBezTo>
                        <a:pt x="334" y="0"/>
                        <a:pt x="1" y="334"/>
                        <a:pt x="1" y="734"/>
                      </a:cubicBezTo>
                      <a:cubicBezTo>
                        <a:pt x="1" y="1134"/>
                        <a:pt x="334" y="1468"/>
                        <a:pt x="735" y="1468"/>
                      </a:cubicBezTo>
                      <a:lnTo>
                        <a:pt x="42831" y="1468"/>
                      </a:lnTo>
                      <a:cubicBezTo>
                        <a:pt x="43232" y="1468"/>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7867913" y="747625"/>
                  <a:ext cx="128450" cy="110250"/>
                </a:xfrm>
                <a:custGeom>
                  <a:avLst/>
                  <a:gdLst/>
                  <a:ahLst/>
                  <a:cxnLst/>
                  <a:rect l="l" t="t" r="r" b="b"/>
                  <a:pathLst>
                    <a:path w="5138" h="4410" extrusionOk="0">
                      <a:moveTo>
                        <a:pt x="2936" y="1"/>
                      </a:moveTo>
                      <a:cubicBezTo>
                        <a:pt x="968" y="1"/>
                        <a:pt x="1" y="2369"/>
                        <a:pt x="1368" y="3770"/>
                      </a:cubicBezTo>
                      <a:cubicBezTo>
                        <a:pt x="1820" y="4211"/>
                        <a:pt x="2373" y="4409"/>
                        <a:pt x="2914" y="4409"/>
                      </a:cubicBezTo>
                      <a:cubicBezTo>
                        <a:pt x="4051" y="4409"/>
                        <a:pt x="5138" y="3535"/>
                        <a:pt x="5138" y="2202"/>
                      </a:cubicBezTo>
                      <a:cubicBezTo>
                        <a:pt x="5138" y="1001"/>
                        <a:pt x="4137" y="1"/>
                        <a:pt x="293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876963" y="8026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414;p41"/>
                <p:cNvSpPr/>
                <p:nvPr/>
              </p:nvSpPr>
              <p:spPr>
                <a:xfrm>
                  <a:off x="8876963" y="8026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p:nvPr/>
              </p:nvSpPr>
              <p:spPr>
                <a:xfrm>
                  <a:off x="8909488" y="770150"/>
                  <a:ext cx="25" cy="65075"/>
                </a:xfrm>
                <a:custGeom>
                  <a:avLst/>
                  <a:gdLst/>
                  <a:ahLst/>
                  <a:cxnLst/>
                  <a:rect l="l" t="t" r="r" b="b"/>
                  <a:pathLst>
                    <a:path w="1" h="2603" extrusionOk="0">
                      <a:moveTo>
                        <a:pt x="1" y="0"/>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416;p41"/>
                <p:cNvSpPr/>
                <p:nvPr/>
              </p:nvSpPr>
              <p:spPr>
                <a:xfrm>
                  <a:off x="8909488" y="770150"/>
                  <a:ext cx="25" cy="65075"/>
                </a:xfrm>
                <a:custGeom>
                  <a:avLst/>
                  <a:gdLst/>
                  <a:ahLst/>
                  <a:cxnLst/>
                  <a:rect l="l" t="t" r="r" b="b"/>
                  <a:pathLst>
                    <a:path w="1" h="2603" fill="none" extrusionOk="0">
                      <a:moveTo>
                        <a:pt x="1" y="0"/>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417;p41"/>
                <p:cNvSpPr/>
                <p:nvPr/>
              </p:nvSpPr>
              <p:spPr>
                <a:xfrm>
                  <a:off x="7670263" y="1027825"/>
                  <a:ext cx="1089150" cy="35875"/>
                </a:xfrm>
                <a:custGeom>
                  <a:avLst/>
                  <a:gdLst/>
                  <a:ahLst/>
                  <a:cxnLst/>
                  <a:rect l="l" t="t" r="r" b="b"/>
                  <a:pathLst>
                    <a:path w="43566" h="1435" extrusionOk="0">
                      <a:moveTo>
                        <a:pt x="735" y="1"/>
                      </a:moveTo>
                      <a:cubicBezTo>
                        <a:pt x="334" y="1"/>
                        <a:pt x="1" y="334"/>
                        <a:pt x="1" y="734"/>
                      </a:cubicBezTo>
                      <a:cubicBezTo>
                        <a:pt x="1" y="1135"/>
                        <a:pt x="334" y="1435"/>
                        <a:pt x="735" y="1435"/>
                      </a:cubicBezTo>
                      <a:lnTo>
                        <a:pt x="42831" y="1435"/>
                      </a:lnTo>
                      <a:cubicBezTo>
                        <a:pt x="43232" y="1435"/>
                        <a:pt x="43565" y="1135"/>
                        <a:pt x="43565" y="734"/>
                      </a:cubicBezTo>
                      <a:cubicBezTo>
                        <a:pt x="43565" y="334"/>
                        <a:pt x="43232" y="1"/>
                        <a:pt x="4283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418;p41"/>
                <p:cNvSpPr/>
                <p:nvPr/>
              </p:nvSpPr>
              <p:spPr>
                <a:xfrm>
                  <a:off x="8235688" y="991125"/>
                  <a:ext cx="128450" cy="109825"/>
                </a:xfrm>
                <a:custGeom>
                  <a:avLst/>
                  <a:gdLst/>
                  <a:ahLst/>
                  <a:cxnLst/>
                  <a:rect l="l" t="t" r="r" b="b"/>
                  <a:pathLst>
                    <a:path w="5138" h="4393" extrusionOk="0">
                      <a:moveTo>
                        <a:pt x="2935" y="1"/>
                      </a:moveTo>
                      <a:cubicBezTo>
                        <a:pt x="967" y="1"/>
                        <a:pt x="0" y="2369"/>
                        <a:pt x="1368" y="3737"/>
                      </a:cubicBezTo>
                      <a:cubicBezTo>
                        <a:pt x="1821" y="4190"/>
                        <a:pt x="2376" y="4392"/>
                        <a:pt x="2919" y="4392"/>
                      </a:cubicBezTo>
                      <a:cubicBezTo>
                        <a:pt x="4054" y="4392"/>
                        <a:pt x="5137" y="3511"/>
                        <a:pt x="5137" y="2202"/>
                      </a:cubicBezTo>
                      <a:cubicBezTo>
                        <a:pt x="5137" y="968"/>
                        <a:pt x="4170" y="1"/>
                        <a:pt x="2935"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419;p41"/>
                <p:cNvSpPr/>
                <p:nvPr/>
              </p:nvSpPr>
              <p:spPr>
                <a:xfrm>
                  <a:off x="8876963" y="10461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420;p41"/>
                <p:cNvSpPr/>
                <p:nvPr/>
              </p:nvSpPr>
              <p:spPr>
                <a:xfrm>
                  <a:off x="8876963" y="10461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41"/>
                <p:cNvSpPr/>
                <p:nvPr/>
              </p:nvSpPr>
              <p:spPr>
                <a:xfrm>
                  <a:off x="8909488" y="1013650"/>
                  <a:ext cx="25" cy="65075"/>
                </a:xfrm>
                <a:custGeom>
                  <a:avLst/>
                  <a:gdLst/>
                  <a:ahLst/>
                  <a:cxnLst/>
                  <a:rect l="l" t="t" r="r" b="b"/>
                  <a:pathLst>
                    <a:path w="1" h="2603" extrusionOk="0">
                      <a:moveTo>
                        <a:pt x="1" y="1"/>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422;p41"/>
                <p:cNvSpPr/>
                <p:nvPr/>
              </p:nvSpPr>
              <p:spPr>
                <a:xfrm>
                  <a:off x="8909488" y="1013650"/>
                  <a:ext cx="25" cy="65075"/>
                </a:xfrm>
                <a:custGeom>
                  <a:avLst/>
                  <a:gdLst/>
                  <a:ahLst/>
                  <a:cxnLst/>
                  <a:rect l="l" t="t" r="r" b="b"/>
                  <a:pathLst>
                    <a:path w="1" h="2603" fill="none" extrusionOk="0">
                      <a:moveTo>
                        <a:pt x="1" y="1"/>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423;p41"/>
                <p:cNvSpPr/>
                <p:nvPr/>
              </p:nvSpPr>
              <p:spPr>
                <a:xfrm>
                  <a:off x="7487638" y="559567"/>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424;p41"/>
                <p:cNvSpPr/>
                <p:nvPr/>
              </p:nvSpPr>
              <p:spPr>
                <a:xfrm>
                  <a:off x="7487638" y="10457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425" name="Google Shape;425;p41"/>
            <p:cNvGrpSpPr/>
            <p:nvPr/>
          </p:nvGrpSpPr>
          <p:grpSpPr>
            <a:xfrm>
              <a:off x="5657488" y="860177"/>
              <a:ext cx="1869520" cy="3423146"/>
              <a:chOff x="3194125" y="1741700"/>
              <a:chExt cx="1204200" cy="2204925"/>
            </a:xfrm>
          </p:grpSpPr>
          <p:sp>
            <p:nvSpPr>
              <p:cNvPr id="426" name="Google Shape;426;p41"/>
              <p:cNvSpPr/>
              <p:nvPr/>
            </p:nvSpPr>
            <p:spPr>
              <a:xfrm>
                <a:off x="4271550" y="18142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427;p41"/>
              <p:cNvSpPr/>
              <p:nvPr/>
            </p:nvSpPr>
            <p:spPr>
              <a:xfrm>
                <a:off x="4271550" y="18142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428;p41"/>
              <p:cNvSpPr/>
              <p:nvPr/>
            </p:nvSpPr>
            <p:spPr>
              <a:xfrm>
                <a:off x="4271550" y="20577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429;p41"/>
              <p:cNvSpPr/>
              <p:nvPr/>
            </p:nvSpPr>
            <p:spPr>
              <a:xfrm>
                <a:off x="4271550" y="20577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430;p41"/>
              <p:cNvSpPr/>
              <p:nvPr/>
            </p:nvSpPr>
            <p:spPr>
              <a:xfrm>
                <a:off x="3194125" y="1741700"/>
                <a:ext cx="1204200" cy="2204925"/>
              </a:xfrm>
              <a:custGeom>
                <a:avLst/>
                <a:gdLst/>
                <a:ahLst/>
                <a:cxnLst/>
                <a:rect l="l" t="t" r="r" b="b"/>
                <a:pathLst>
                  <a:path w="48168" h="88197" extrusionOk="0">
                    <a:moveTo>
                      <a:pt x="5004" y="0"/>
                    </a:moveTo>
                    <a:cubicBezTo>
                      <a:pt x="2235" y="0"/>
                      <a:pt x="0" y="2235"/>
                      <a:pt x="0" y="5004"/>
                    </a:cubicBezTo>
                    <a:lnTo>
                      <a:pt x="0" y="83193"/>
                    </a:lnTo>
                    <a:cubicBezTo>
                      <a:pt x="0" y="85962"/>
                      <a:pt x="2235" y="88197"/>
                      <a:pt x="5004" y="88197"/>
                    </a:cubicBezTo>
                    <a:lnTo>
                      <a:pt x="43164" y="88197"/>
                    </a:lnTo>
                    <a:cubicBezTo>
                      <a:pt x="45933" y="88197"/>
                      <a:pt x="48168" y="85962"/>
                      <a:pt x="48168" y="83193"/>
                    </a:cubicBezTo>
                    <a:lnTo>
                      <a:pt x="48168" y="5004"/>
                    </a:lnTo>
                    <a:cubicBezTo>
                      <a:pt x="48168" y="2235"/>
                      <a:pt x="45933" y="0"/>
                      <a:pt x="4316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431;p41"/>
              <p:cNvSpPr/>
              <p:nvPr/>
            </p:nvSpPr>
            <p:spPr>
              <a:xfrm>
                <a:off x="3258325" y="1905975"/>
                <a:ext cx="1075800" cy="1813825"/>
              </a:xfrm>
              <a:custGeom>
                <a:avLst/>
                <a:gdLst/>
                <a:ahLst/>
                <a:cxnLst/>
                <a:rect l="l" t="t" r="r" b="b"/>
                <a:pathLst>
                  <a:path w="43032" h="72553" extrusionOk="0">
                    <a:moveTo>
                      <a:pt x="3203" y="0"/>
                    </a:moveTo>
                    <a:cubicBezTo>
                      <a:pt x="1435" y="0"/>
                      <a:pt x="1" y="1435"/>
                      <a:pt x="1" y="3203"/>
                    </a:cubicBezTo>
                    <a:lnTo>
                      <a:pt x="1" y="69350"/>
                    </a:lnTo>
                    <a:cubicBezTo>
                      <a:pt x="1" y="71118"/>
                      <a:pt x="1435" y="72552"/>
                      <a:pt x="3203" y="72552"/>
                    </a:cubicBezTo>
                    <a:lnTo>
                      <a:pt x="39829" y="72552"/>
                    </a:lnTo>
                    <a:cubicBezTo>
                      <a:pt x="41597" y="72552"/>
                      <a:pt x="43031" y="71118"/>
                      <a:pt x="43031" y="69350"/>
                    </a:cubicBezTo>
                    <a:lnTo>
                      <a:pt x="43031" y="3203"/>
                    </a:lnTo>
                    <a:cubicBezTo>
                      <a:pt x="43031" y="1435"/>
                      <a:pt x="41597" y="0"/>
                      <a:pt x="398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432;p41"/>
              <p:cNvSpPr/>
              <p:nvPr/>
            </p:nvSpPr>
            <p:spPr>
              <a:xfrm>
                <a:off x="3568550" y="1809225"/>
                <a:ext cx="455350" cy="45075"/>
              </a:xfrm>
              <a:custGeom>
                <a:avLst/>
                <a:gdLst/>
                <a:ahLst/>
                <a:cxnLst/>
                <a:rect l="l" t="t" r="r" b="b"/>
                <a:pathLst>
                  <a:path w="18214" h="1803" extrusionOk="0">
                    <a:moveTo>
                      <a:pt x="868" y="1"/>
                    </a:moveTo>
                    <a:cubicBezTo>
                      <a:pt x="368" y="1"/>
                      <a:pt x="1" y="401"/>
                      <a:pt x="1" y="902"/>
                    </a:cubicBezTo>
                    <a:cubicBezTo>
                      <a:pt x="1" y="1402"/>
                      <a:pt x="368" y="1802"/>
                      <a:pt x="868" y="1802"/>
                    </a:cubicBezTo>
                    <a:lnTo>
                      <a:pt x="17346" y="1802"/>
                    </a:lnTo>
                    <a:cubicBezTo>
                      <a:pt x="17847" y="1802"/>
                      <a:pt x="18214" y="1402"/>
                      <a:pt x="18214" y="902"/>
                    </a:cubicBezTo>
                    <a:cubicBezTo>
                      <a:pt x="18214" y="401"/>
                      <a:pt x="17847" y="1"/>
                      <a:pt x="17346"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433;p41"/>
              <p:cNvSpPr/>
              <p:nvPr/>
            </p:nvSpPr>
            <p:spPr>
              <a:xfrm>
                <a:off x="3735350" y="3783150"/>
                <a:ext cx="105925" cy="90850"/>
              </a:xfrm>
              <a:custGeom>
                <a:avLst/>
                <a:gdLst/>
                <a:ahLst/>
                <a:cxnLst/>
                <a:rect l="l" t="t" r="r" b="b"/>
                <a:pathLst>
                  <a:path w="4237" h="3634" extrusionOk="0">
                    <a:moveTo>
                      <a:pt x="2435" y="1"/>
                    </a:moveTo>
                    <a:cubicBezTo>
                      <a:pt x="834" y="1"/>
                      <a:pt x="0" y="1935"/>
                      <a:pt x="1168" y="3103"/>
                    </a:cubicBezTo>
                    <a:cubicBezTo>
                      <a:pt x="1534" y="3469"/>
                      <a:pt x="1983" y="3633"/>
                      <a:pt x="2424" y="3633"/>
                    </a:cubicBezTo>
                    <a:cubicBezTo>
                      <a:pt x="3349" y="3633"/>
                      <a:pt x="4236" y="2909"/>
                      <a:pt x="4236" y="1802"/>
                    </a:cubicBezTo>
                    <a:cubicBezTo>
                      <a:pt x="4236" y="801"/>
                      <a:pt x="3436" y="1"/>
                      <a:pt x="2435"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434;p41"/>
              <p:cNvSpPr/>
              <p:nvPr/>
            </p:nvSpPr>
            <p:spPr>
              <a:xfrm>
                <a:off x="3455150" y="3794000"/>
                <a:ext cx="64225" cy="25"/>
              </a:xfrm>
              <a:custGeom>
                <a:avLst/>
                <a:gdLst/>
                <a:ahLst/>
                <a:cxnLst/>
                <a:rect l="l" t="t" r="r" b="b"/>
                <a:pathLst>
                  <a:path w="2569" h="1" extrusionOk="0">
                    <a:moveTo>
                      <a:pt x="0" y="0"/>
                    </a:moveTo>
                    <a:lnTo>
                      <a:pt x="2569" y="0"/>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435;p41"/>
              <p:cNvSpPr/>
              <p:nvPr/>
            </p:nvSpPr>
            <p:spPr>
              <a:xfrm>
                <a:off x="3455150" y="3794000"/>
                <a:ext cx="64225" cy="25"/>
              </a:xfrm>
              <a:custGeom>
                <a:avLst/>
                <a:gdLst/>
                <a:ahLst/>
                <a:cxnLst/>
                <a:rect l="l" t="t" r="r" b="b"/>
                <a:pathLst>
                  <a:path w="2569" h="1" fill="none" extrusionOk="0">
                    <a:moveTo>
                      <a:pt x="0" y="0"/>
                    </a:moveTo>
                    <a:lnTo>
                      <a:pt x="2569"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436;p41"/>
              <p:cNvSpPr/>
              <p:nvPr/>
            </p:nvSpPr>
            <p:spPr>
              <a:xfrm>
                <a:off x="3455150" y="3828175"/>
                <a:ext cx="64225" cy="25"/>
              </a:xfrm>
              <a:custGeom>
                <a:avLst/>
                <a:gdLst/>
                <a:ahLst/>
                <a:cxnLst/>
                <a:rect l="l" t="t" r="r" b="b"/>
                <a:pathLst>
                  <a:path w="2569" h="1" extrusionOk="0">
                    <a:moveTo>
                      <a:pt x="0" y="1"/>
                    </a:moveTo>
                    <a:lnTo>
                      <a:pt x="2569" y="1"/>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437;p41"/>
              <p:cNvSpPr/>
              <p:nvPr/>
            </p:nvSpPr>
            <p:spPr>
              <a:xfrm>
                <a:off x="3455150" y="3828175"/>
                <a:ext cx="64225" cy="25"/>
              </a:xfrm>
              <a:custGeom>
                <a:avLst/>
                <a:gdLst/>
                <a:ahLst/>
                <a:cxnLst/>
                <a:rect l="l" t="t" r="r" b="b"/>
                <a:pathLst>
                  <a:path w="2569" h="1" fill="none" extrusionOk="0">
                    <a:moveTo>
                      <a:pt x="0" y="1"/>
                    </a:moveTo>
                    <a:lnTo>
                      <a:pt x="2569"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438;p41"/>
              <p:cNvSpPr/>
              <p:nvPr/>
            </p:nvSpPr>
            <p:spPr>
              <a:xfrm>
                <a:off x="4071400" y="3783150"/>
                <a:ext cx="65925" cy="90100"/>
              </a:xfrm>
              <a:custGeom>
                <a:avLst/>
                <a:gdLst/>
                <a:ahLst/>
                <a:cxnLst/>
                <a:rect l="l" t="t" r="r" b="b"/>
                <a:pathLst>
                  <a:path w="2637" h="3604" extrusionOk="0">
                    <a:moveTo>
                      <a:pt x="1" y="1"/>
                    </a:moveTo>
                    <a:lnTo>
                      <a:pt x="1" y="3603"/>
                    </a:lnTo>
                    <a:lnTo>
                      <a:pt x="2636" y="1802"/>
                    </a:lnTo>
                    <a:lnTo>
                      <a:pt x="1" y="1"/>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439;p41"/>
              <p:cNvSpPr/>
              <p:nvPr/>
            </p:nvSpPr>
            <p:spPr>
              <a:xfrm>
                <a:off x="33459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41"/>
              <p:cNvSpPr/>
              <p:nvPr/>
            </p:nvSpPr>
            <p:spPr>
              <a:xfrm>
                <a:off x="36678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41"/>
              <p:cNvSpPr/>
              <p:nvPr/>
            </p:nvSpPr>
            <p:spPr>
              <a:xfrm>
                <a:off x="3989675" y="3342000"/>
                <a:ext cx="256875" cy="256875"/>
              </a:xfrm>
              <a:custGeom>
                <a:avLst/>
                <a:gdLst/>
                <a:ahLst/>
                <a:cxnLst/>
                <a:rect l="l" t="t" r="r" b="b"/>
                <a:pathLst>
                  <a:path w="10275" h="10275" extrusionOk="0">
                    <a:moveTo>
                      <a:pt x="2336" y="1"/>
                    </a:moveTo>
                    <a:cubicBezTo>
                      <a:pt x="1035" y="1"/>
                      <a:pt x="1" y="1068"/>
                      <a:pt x="1" y="2369"/>
                    </a:cubicBezTo>
                    <a:lnTo>
                      <a:pt x="1" y="7940"/>
                    </a:lnTo>
                    <a:cubicBezTo>
                      <a:pt x="1" y="9240"/>
                      <a:pt x="1035" y="10275"/>
                      <a:pt x="2336" y="10275"/>
                    </a:cubicBezTo>
                    <a:lnTo>
                      <a:pt x="7940" y="10275"/>
                    </a:lnTo>
                    <a:cubicBezTo>
                      <a:pt x="9241" y="10275"/>
                      <a:pt x="10275" y="9240"/>
                      <a:pt x="10275" y="7940"/>
                    </a:cubicBezTo>
                    <a:lnTo>
                      <a:pt x="10275" y="2369"/>
                    </a:lnTo>
                    <a:cubicBezTo>
                      <a:pt x="10275" y="1068"/>
                      <a:pt x="9241" y="1"/>
                      <a:pt x="7940"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41"/>
              <p:cNvSpPr/>
              <p:nvPr/>
            </p:nvSpPr>
            <p:spPr>
              <a:xfrm>
                <a:off x="33459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41"/>
              <p:cNvSpPr/>
              <p:nvPr/>
            </p:nvSpPr>
            <p:spPr>
              <a:xfrm>
                <a:off x="36678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41"/>
              <p:cNvSpPr/>
              <p:nvPr/>
            </p:nvSpPr>
            <p:spPr>
              <a:xfrm>
                <a:off x="3989675" y="3013425"/>
                <a:ext cx="256875" cy="256875"/>
              </a:xfrm>
              <a:custGeom>
                <a:avLst/>
                <a:gdLst/>
                <a:ahLst/>
                <a:cxnLst/>
                <a:rect l="l" t="t" r="r" b="b"/>
                <a:pathLst>
                  <a:path w="10275" h="10275" extrusionOk="0">
                    <a:moveTo>
                      <a:pt x="2336" y="1"/>
                    </a:moveTo>
                    <a:cubicBezTo>
                      <a:pt x="1035" y="1"/>
                      <a:pt x="1" y="1035"/>
                      <a:pt x="1" y="2336"/>
                    </a:cubicBezTo>
                    <a:lnTo>
                      <a:pt x="1" y="7940"/>
                    </a:lnTo>
                    <a:cubicBezTo>
                      <a:pt x="1" y="9241"/>
                      <a:pt x="1035" y="10275"/>
                      <a:pt x="2336" y="10275"/>
                    </a:cubicBezTo>
                    <a:lnTo>
                      <a:pt x="7940" y="10275"/>
                    </a:lnTo>
                    <a:cubicBezTo>
                      <a:pt x="9241" y="10275"/>
                      <a:pt x="10275" y="9241"/>
                      <a:pt x="10275" y="7940"/>
                    </a:cubicBezTo>
                    <a:lnTo>
                      <a:pt x="10275" y="2336"/>
                    </a:lnTo>
                    <a:cubicBezTo>
                      <a:pt x="10275" y="1035"/>
                      <a:pt x="9241" y="1"/>
                      <a:pt x="7940"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41"/>
              <p:cNvSpPr/>
              <p:nvPr/>
            </p:nvSpPr>
            <p:spPr>
              <a:xfrm>
                <a:off x="33459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41"/>
              <p:cNvSpPr/>
              <p:nvPr/>
            </p:nvSpPr>
            <p:spPr>
              <a:xfrm>
                <a:off x="36678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41"/>
              <p:cNvSpPr/>
              <p:nvPr/>
            </p:nvSpPr>
            <p:spPr>
              <a:xfrm>
                <a:off x="3989675" y="2684025"/>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41"/>
              <p:cNvSpPr/>
              <p:nvPr/>
            </p:nvSpPr>
            <p:spPr>
              <a:xfrm>
                <a:off x="33459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41"/>
              <p:cNvSpPr/>
              <p:nvPr/>
            </p:nvSpPr>
            <p:spPr>
              <a:xfrm>
                <a:off x="36678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41"/>
              <p:cNvSpPr/>
              <p:nvPr/>
            </p:nvSpPr>
            <p:spPr>
              <a:xfrm>
                <a:off x="3989675" y="2355450"/>
                <a:ext cx="256875" cy="256875"/>
              </a:xfrm>
              <a:custGeom>
                <a:avLst/>
                <a:gdLst/>
                <a:ahLst/>
                <a:cxnLst/>
                <a:rect l="l" t="t" r="r" b="b"/>
                <a:pathLst>
                  <a:path w="10275" h="10275" extrusionOk="0">
                    <a:moveTo>
                      <a:pt x="2336" y="1"/>
                    </a:moveTo>
                    <a:cubicBezTo>
                      <a:pt x="1035" y="1"/>
                      <a:pt x="1" y="1035"/>
                      <a:pt x="1" y="2369"/>
                    </a:cubicBezTo>
                    <a:lnTo>
                      <a:pt x="1" y="7940"/>
                    </a:lnTo>
                    <a:cubicBezTo>
                      <a:pt x="1" y="9241"/>
                      <a:pt x="1035" y="10275"/>
                      <a:pt x="2336" y="10275"/>
                    </a:cubicBezTo>
                    <a:lnTo>
                      <a:pt x="7940" y="10275"/>
                    </a:lnTo>
                    <a:cubicBezTo>
                      <a:pt x="9241" y="10275"/>
                      <a:pt x="10275" y="9241"/>
                      <a:pt x="10275" y="7940"/>
                    </a:cubicBezTo>
                    <a:lnTo>
                      <a:pt x="10275" y="2369"/>
                    </a:lnTo>
                    <a:cubicBezTo>
                      <a:pt x="10275" y="1035"/>
                      <a:pt x="9241" y="1"/>
                      <a:pt x="7940"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1"/>
              <p:cNvSpPr/>
              <p:nvPr/>
            </p:nvSpPr>
            <p:spPr>
              <a:xfrm>
                <a:off x="33459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1"/>
              <p:cNvSpPr/>
              <p:nvPr/>
            </p:nvSpPr>
            <p:spPr>
              <a:xfrm>
                <a:off x="36678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453;p41"/>
              <p:cNvSpPr/>
              <p:nvPr/>
            </p:nvSpPr>
            <p:spPr>
              <a:xfrm>
                <a:off x="3989675" y="2026050"/>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54" name="Google Shape;454;p41"/>
            <p:cNvGrpSpPr/>
            <p:nvPr/>
          </p:nvGrpSpPr>
          <p:grpSpPr>
            <a:xfrm>
              <a:off x="7974742" y="3946863"/>
              <a:ext cx="624625" cy="830925"/>
              <a:chOff x="4863650" y="3815375"/>
              <a:chExt cx="624625" cy="830925"/>
            </a:xfrm>
          </p:grpSpPr>
          <p:sp>
            <p:nvSpPr>
              <p:cNvPr id="455" name="Google Shape;455;p4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456;p4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457;p4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8" name="Google Shape;458;p4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459;p4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0" name="Google Shape;460;p4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461;p4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2" name="Google Shape;462;p41"/>
            <p:cNvGrpSpPr/>
            <p:nvPr/>
          </p:nvGrpSpPr>
          <p:grpSpPr>
            <a:xfrm>
              <a:off x="8029198" y="1633284"/>
              <a:ext cx="579793" cy="477211"/>
              <a:chOff x="4559250" y="2583950"/>
              <a:chExt cx="527900" cy="434500"/>
            </a:xfrm>
          </p:grpSpPr>
          <p:sp>
            <p:nvSpPr>
              <p:cNvPr id="463" name="Google Shape;463;p41"/>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464;p41"/>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5" name="Google Shape;465;p41"/>
            <p:cNvGrpSpPr/>
            <p:nvPr/>
          </p:nvGrpSpPr>
          <p:grpSpPr>
            <a:xfrm>
              <a:off x="7859321" y="2343951"/>
              <a:ext cx="919607" cy="794345"/>
              <a:chOff x="5203050" y="2778050"/>
              <a:chExt cx="837300" cy="723250"/>
            </a:xfrm>
          </p:grpSpPr>
          <p:sp>
            <p:nvSpPr>
              <p:cNvPr id="466" name="Google Shape;466;p4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7" name="Google Shape;467;p4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68" name="Google Shape;468;p41"/>
            <p:cNvSpPr/>
            <p:nvPr/>
          </p:nvSpPr>
          <p:spPr>
            <a:xfrm>
              <a:off x="8148545" y="3371753"/>
              <a:ext cx="340748" cy="341654"/>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469;p41"/>
            <p:cNvSpPr/>
            <p:nvPr/>
          </p:nvSpPr>
          <p:spPr>
            <a:xfrm>
              <a:off x="7097680" y="455093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470;p41"/>
            <p:cNvSpPr/>
            <p:nvPr/>
          </p:nvSpPr>
          <p:spPr>
            <a:xfrm>
              <a:off x="6012324" y="365709"/>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1" name="Google Shape;471;p41"/>
            <p:cNvSpPr/>
            <p:nvPr/>
          </p:nvSpPr>
          <p:spPr>
            <a:xfrm>
              <a:off x="6012324" y="4531613"/>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72" name="Google Shape;472;p41"/>
          <p:cNvSpPr/>
          <p:nvPr/>
        </p:nvSpPr>
        <p:spPr>
          <a:xfrm>
            <a:off x="218086" y="1092650"/>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音訊 1">
            <a:hlinkClick r:id="" action="ppaction://media"/>
            <a:extLst>
              <a:ext uri="{FF2B5EF4-FFF2-40B4-BE49-F238E27FC236}">
                <a16:creationId xmlns:a16="http://schemas.microsoft.com/office/drawing/2014/main" id="{CD6EDE64-85FF-467F-A147-81A38BE192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637768819"/>
      </p:ext>
    </p:extLst>
  </p:cSld>
  <p:clrMapOvr>
    <a:masterClrMapping/>
  </p:clrMapOvr>
  <mc:AlternateContent xmlns:mc="http://schemas.openxmlformats.org/markup-compatibility/2006">
    <mc:Choice xmlns:p14="http://schemas.microsoft.com/office/powerpoint/2010/main" Requires="p14">
      <p:transition spd="slow" p14:dur="1400" advTm="4746">
        <p14:doors dir="vert"/>
      </p:transition>
    </mc:Choice>
    <mc:Fallback>
      <p:transition spd="slow" advTm="4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87"/>
                                        </p:tgtEl>
                                        <p:attrNameLst>
                                          <p:attrName>style.visibility</p:attrName>
                                        </p:attrNameLst>
                                      </p:cBhvr>
                                      <p:to>
                                        <p:strVal val="visible"/>
                                      </p:to>
                                    </p:set>
                                    <p:animEffect transition="in" filter="fade">
                                      <p:cBhvr>
                                        <p:cTn id="9" dur="500"/>
                                        <p:tgtEl>
                                          <p:spTgt spid="38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88"/>
                                        </p:tgtEl>
                                        <p:attrNameLst>
                                          <p:attrName>style.visibility</p:attrName>
                                        </p:attrNameLst>
                                      </p:cBhvr>
                                      <p:to>
                                        <p:strVal val="visible"/>
                                      </p:to>
                                    </p:set>
                                    <p:animEffect transition="in" filter="fade">
                                      <p:cBhvr>
                                        <p:cTn id="12" dur="500"/>
                                        <p:tgtEl>
                                          <p:spTgt spid="38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9"/>
                                        </p:tgtEl>
                                        <p:attrNameLst>
                                          <p:attrName>style.visibility</p:attrName>
                                        </p:attrNameLst>
                                      </p:cBhvr>
                                      <p:to>
                                        <p:strVal val="visible"/>
                                      </p:to>
                                    </p:set>
                                    <p:animEffect transition="in" filter="fade">
                                      <p:cBhvr>
                                        <p:cTn id="15" dur="500"/>
                                        <p:tgtEl>
                                          <p:spTgt spid="3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0"/>
                                        </p:tgtEl>
                                        <p:attrNameLst>
                                          <p:attrName>style.visibility</p:attrName>
                                        </p:attrNameLst>
                                      </p:cBhvr>
                                      <p:to>
                                        <p:strVal val="visible"/>
                                      </p:to>
                                    </p:set>
                                    <p:animEffect transition="in" filter="fade">
                                      <p:cBhvr>
                                        <p:cTn id="18" dur="500"/>
                                        <p:tgtEl>
                                          <p:spTgt spid="3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animEffect transition="in" filter="fade">
                                      <p:cBhvr>
                                        <p:cTn id="21" dur="500"/>
                                        <p:tgtEl>
                                          <p:spTgt spid="39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2">
                                            <p:txEl>
                                              <p:pRg st="0" end="0"/>
                                            </p:txEl>
                                          </p:spTgt>
                                        </p:tgtEl>
                                        <p:attrNameLst>
                                          <p:attrName>style.visibility</p:attrName>
                                        </p:attrNameLst>
                                      </p:cBhvr>
                                      <p:to>
                                        <p:strVal val="visible"/>
                                      </p:to>
                                    </p:set>
                                    <p:animEffect transition="in" filter="fade">
                                      <p:cBhvr>
                                        <p:cTn id="24" dur="500"/>
                                        <p:tgtEl>
                                          <p:spTgt spid="392">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500"/>
                                        <p:tgtEl>
                                          <p:spTgt spid="3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2"/>
                                        </p:tgtEl>
                                        <p:attrNameLst>
                                          <p:attrName>style.visibility</p:attrName>
                                        </p:attrNameLst>
                                      </p:cBhvr>
                                      <p:to>
                                        <p:strVal val="visible"/>
                                      </p:to>
                                    </p:set>
                                    <p:animEffect transition="in" filter="fade">
                                      <p:cBhvr>
                                        <p:cTn id="30"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387" grpId="0" animBg="1"/>
      <p:bldP spid="388" grpId="0" animBg="1"/>
      <p:bldP spid="389" grpId="0" animBg="1"/>
      <p:bldP spid="390" grpId="0"/>
      <p:bldP spid="391" grpId="0"/>
      <p:bldP spid="392" grpId="0" build="p"/>
      <p:bldP spid="47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77233"/>
            <a:ext cx="4206301"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Aim</a:t>
            </a:r>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 name="TextBox 21">
            <a:extLst>
              <a:ext uri="{FF2B5EF4-FFF2-40B4-BE49-F238E27FC236}">
                <a16:creationId xmlns:a16="http://schemas.microsoft.com/office/drawing/2014/main" id="{784C45B0-10CF-45A2-8DDE-D40340CC059B}"/>
              </a:ext>
            </a:extLst>
          </p:cNvPr>
          <p:cNvSpPr txBox="1"/>
          <p:nvPr/>
        </p:nvSpPr>
        <p:spPr>
          <a:xfrm>
            <a:off x="356100" y="1382375"/>
            <a:ext cx="4161012" cy="1815882"/>
          </a:xfrm>
          <a:prstGeom prst="rect">
            <a:avLst/>
          </a:prstGeom>
          <a:noFill/>
        </p:spPr>
        <p:txBody>
          <a:bodyPr wrap="square" lIns="91440" tIns="45720" rIns="91440" bIns="45720" anchor="t">
            <a:spAutoFit/>
          </a:bodyPr>
          <a:lstStyle/>
          <a:p>
            <a:pPr marL="342900" indent="-342900">
              <a:buAutoNum type="arabicPeriod"/>
              <a:defRPr/>
            </a:pPr>
            <a:r>
              <a:rPr kumimoji="0" lang="zh-TW" sz="1600" b="1" i="0" u="none" strike="noStrike" kern="0" cap="none" spc="0" normalizeH="0" baseline="0" noProof="0">
                <a:ln>
                  <a:noFill/>
                </a:ln>
                <a:solidFill>
                  <a:srgbClr val="000000"/>
                </a:solidFill>
                <a:effectLst/>
                <a:uLnTx/>
                <a:uFillTx/>
                <a:latin typeface="標楷體"/>
                <a:ea typeface="標楷體"/>
                <a:sym typeface="Arial"/>
              </a:rPr>
              <a:t>為了解決智慧城市中，國道車輛的交通壅塞問題，所導致的城市交通壅塞以及進一步造成空氣汙染的問題。</a:t>
            </a:r>
            <a:endParaRPr lang="zh-TW" altLang="en-US">
              <a:ea typeface="標楷體"/>
            </a:endParaRPr>
          </a:p>
          <a:p>
            <a:pPr marL="342900" indent="-342900">
              <a:buAutoNum type="arabicPeriod"/>
              <a:defRPr/>
            </a:pPr>
            <a:endParaRPr lang="zh-TW" altLang="en-US" sz="1600" b="1">
              <a:latin typeface="標楷體"/>
              <a:ea typeface="標楷體"/>
            </a:endParaRPr>
          </a:p>
          <a:p>
            <a:pPr marL="342900" indent="-342900">
              <a:buAutoNum type="arabicPeriod"/>
              <a:defRPr/>
            </a:pPr>
            <a:r>
              <a:rPr lang="zh-TW" sz="1600" b="1">
                <a:latin typeface="標楷體"/>
                <a:ea typeface="標楷體"/>
              </a:rPr>
              <a:t>要讓車輛駕駛即時得知未來什麼時候會停止壅塞，才能決定上國道的時間。</a:t>
            </a:r>
            <a:endParaRPr lang="zh-TW">
              <a:ea typeface="標楷體"/>
            </a:endParaRPr>
          </a:p>
          <a:p>
            <a:pPr marL="0" marR="0" lvl="0" indent="0" algn="l" defTabSz="914400">
              <a:lnSpc>
                <a:spcPct val="100000"/>
              </a:lnSpc>
              <a:spcBef>
                <a:spcPts val="0"/>
              </a:spcBef>
              <a:spcAft>
                <a:spcPts val="0"/>
              </a:spcAft>
              <a:buSzTx/>
              <a:buFont typeface="Arial"/>
              <a:buNone/>
              <a:tabLst/>
              <a:defRPr/>
            </a:pPr>
            <a:endParaRPr lang="zh-TW" altLang="en-US" sz="1600" b="1" i="0" u="none" strike="noStrike" kern="0" cap="none" spc="0" normalizeH="0" baseline="0" noProof="0">
              <a:ln>
                <a:noFill/>
              </a:ln>
              <a:solidFill>
                <a:srgbClr val="000000"/>
              </a:solidFill>
              <a:effectLst/>
              <a:uLnTx/>
              <a:uFillTx/>
              <a:latin typeface="標楷體" panose="03000509000000000000" pitchFamily="65" charset="-120"/>
              <a:ea typeface="標楷體" panose="03000509000000000000" pitchFamily="65" charset="-120"/>
              <a:cs typeface="Arial"/>
            </a:endParaRPr>
          </a:p>
        </p:txBody>
      </p:sp>
      <p:pic>
        <p:nvPicPr>
          <p:cNvPr id="2" name="圖片 1">
            <a:extLst>
              <a:ext uri="{FF2B5EF4-FFF2-40B4-BE49-F238E27FC236}">
                <a16:creationId xmlns:a16="http://schemas.microsoft.com/office/drawing/2014/main" id="{F07B6DF8-57D0-8522-7D82-9E76F688FBAB}"/>
              </a:ext>
            </a:extLst>
          </p:cNvPr>
          <p:cNvPicPr>
            <a:picLocks noChangeAspect="1"/>
          </p:cNvPicPr>
          <p:nvPr/>
        </p:nvPicPr>
        <p:blipFill>
          <a:blip r:embed="rId5"/>
          <a:stretch>
            <a:fillRect/>
          </a:stretch>
        </p:blipFill>
        <p:spPr>
          <a:xfrm>
            <a:off x="4736237" y="1155178"/>
            <a:ext cx="3078273" cy="1825299"/>
          </a:xfrm>
          <a:prstGeom prst="rect">
            <a:avLst/>
          </a:prstGeom>
        </p:spPr>
      </p:pic>
      <p:pic>
        <p:nvPicPr>
          <p:cNvPr id="3" name="圖片 2" descr="擁抱低碳世- 研究：每年900萬人因環境污染而死空污是最大宗">
            <a:extLst>
              <a:ext uri="{FF2B5EF4-FFF2-40B4-BE49-F238E27FC236}">
                <a16:creationId xmlns:a16="http://schemas.microsoft.com/office/drawing/2014/main" id="{7AA84418-1FD5-2F32-E1F4-7D5A36670D75}"/>
              </a:ext>
            </a:extLst>
          </p:cNvPr>
          <p:cNvPicPr>
            <a:picLocks noChangeAspect="1"/>
          </p:cNvPicPr>
          <p:nvPr/>
        </p:nvPicPr>
        <p:blipFill>
          <a:blip r:embed="rId6"/>
          <a:stretch>
            <a:fillRect/>
          </a:stretch>
        </p:blipFill>
        <p:spPr>
          <a:xfrm>
            <a:off x="4731049" y="3085829"/>
            <a:ext cx="3089337" cy="1937171"/>
          </a:xfrm>
          <a:prstGeom prst="rect">
            <a:avLst/>
          </a:prstGeom>
        </p:spPr>
      </p:pic>
      <p:pic>
        <p:nvPicPr>
          <p:cNvPr id="4" name="音訊 3">
            <a:hlinkClick r:id="" action="ppaction://media"/>
            <a:extLst>
              <a:ext uri="{FF2B5EF4-FFF2-40B4-BE49-F238E27FC236}">
                <a16:creationId xmlns:a16="http://schemas.microsoft.com/office/drawing/2014/main" id="{F7D12F74-1431-441E-B724-CA234026C2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721175242"/>
      </p:ext>
    </p:extLst>
  </p:cSld>
  <p:clrMapOvr>
    <a:masterClrMapping/>
  </p:clrMapOvr>
  <mc:AlternateContent xmlns:mc="http://schemas.openxmlformats.org/markup-compatibility/2006">
    <mc:Choice xmlns:p14="http://schemas.microsoft.com/office/powerpoint/2010/main" Requires="p14">
      <p:transition spd="slow" p14:dur="1400" advTm="37023">
        <p14:doors dir="vert"/>
      </p:transition>
    </mc:Choice>
    <mc:Fallback>
      <p:transition spd="slow" advTm="370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
                </p:tgtEl>
              </p:cMediaNode>
            </p:audio>
          </p:childTnLst>
        </p:cTn>
      </p:par>
    </p:tnLst>
    <p:bldLst>
      <p:bldP spid="18" grpId="0" animBg="1"/>
      <p:bldP spid="478" grpId="0" animBg="1"/>
      <p:bldP spid="479" grpId="0" animBg="1"/>
      <p:bldP spid="489"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42806"/>
            <a:ext cx="8413367" cy="3608327"/>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a:t>Data Collection</a:t>
            </a:r>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圖片 2" descr="一張含有 螢幕擷取畫面, 文字, 車, 車輛 的圖片&#10;&#10;自動產生的描述">
            <a:extLst>
              <a:ext uri="{FF2B5EF4-FFF2-40B4-BE49-F238E27FC236}">
                <a16:creationId xmlns:a16="http://schemas.microsoft.com/office/drawing/2014/main" id="{42A4AE74-23FD-E8B5-F2AB-8512BD08CD09}"/>
              </a:ext>
            </a:extLst>
          </p:cNvPr>
          <p:cNvPicPr>
            <a:picLocks noChangeAspect="1"/>
          </p:cNvPicPr>
          <p:nvPr/>
        </p:nvPicPr>
        <p:blipFill>
          <a:blip r:embed="rId5"/>
          <a:stretch>
            <a:fillRect/>
          </a:stretch>
        </p:blipFill>
        <p:spPr>
          <a:xfrm>
            <a:off x="564615" y="1289054"/>
            <a:ext cx="8014771" cy="3302145"/>
          </a:xfrm>
          <a:prstGeom prst="rect">
            <a:avLst/>
          </a:prstGeom>
        </p:spPr>
      </p:pic>
      <p:pic>
        <p:nvPicPr>
          <p:cNvPr id="2" name="音訊 1">
            <a:hlinkClick r:id="" action="ppaction://media"/>
            <a:extLst>
              <a:ext uri="{FF2B5EF4-FFF2-40B4-BE49-F238E27FC236}">
                <a16:creationId xmlns:a16="http://schemas.microsoft.com/office/drawing/2014/main" id="{48E00BEB-9130-4F9F-8FFF-9206D8B585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727718298"/>
      </p:ext>
    </p:extLst>
  </p:cSld>
  <p:clrMapOvr>
    <a:masterClrMapping/>
  </p:clrMapOvr>
  <mc:AlternateContent xmlns:mc="http://schemas.openxmlformats.org/markup-compatibility/2006">
    <mc:Choice xmlns:p14="http://schemas.microsoft.com/office/powerpoint/2010/main" Requires="p14">
      <p:transition spd="slow" p14:dur="1400" advTm="17657">
        <p14:doors dir="vert"/>
      </p:transition>
    </mc:Choice>
    <mc:Fallback>
      <p:transition spd="slow" advTm="17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18" grpId="0" animBg="1"/>
      <p:bldP spid="478" grpId="0" animBg="1"/>
      <p:bldP spid="479" grpId="0" animBg="1"/>
      <p:bldP spid="48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1"/>
          <p:cNvSpPr/>
          <p:nvPr/>
        </p:nvSpPr>
        <p:spPr>
          <a:xfrm>
            <a:off x="1531775" y="1293025"/>
            <a:ext cx="6684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25" name="Google Shape;325;p31"/>
          <p:cNvSpPr/>
          <p:nvPr/>
        </p:nvSpPr>
        <p:spPr>
          <a:xfrm>
            <a:off x="2963886" y="2863716"/>
            <a:ext cx="6684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26" name="Google Shape;326;p31"/>
          <p:cNvSpPr/>
          <p:nvPr/>
        </p:nvSpPr>
        <p:spPr>
          <a:xfrm>
            <a:off x="4237800" y="1293025"/>
            <a:ext cx="6684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27" name="Google Shape;327;p31"/>
          <p:cNvSpPr/>
          <p:nvPr/>
        </p:nvSpPr>
        <p:spPr>
          <a:xfrm>
            <a:off x="5669911" y="2863716"/>
            <a:ext cx="6684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28" name="Google Shape;328;p31"/>
          <p:cNvSpPr/>
          <p:nvPr/>
        </p:nvSpPr>
        <p:spPr>
          <a:xfrm>
            <a:off x="6943825" y="1293025"/>
            <a:ext cx="6684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30" name="Google Shape;330;p31"/>
          <p:cNvSpPr txBox="1">
            <a:spLocks noGrp="1"/>
          </p:cNvSpPr>
          <p:nvPr>
            <p:ph type="title" idx="5"/>
          </p:nvPr>
        </p:nvSpPr>
        <p:spPr>
          <a:xfrm>
            <a:off x="5669911" y="2957466"/>
            <a:ext cx="668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35" name="Google Shape;335;p31"/>
          <p:cNvSpPr txBox="1">
            <a:spLocks noGrp="1"/>
          </p:cNvSpPr>
          <p:nvPr>
            <p:ph type="title"/>
          </p:nvPr>
        </p:nvSpPr>
        <p:spPr>
          <a:xfrm>
            <a:off x="1531775" y="1386775"/>
            <a:ext cx="668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6" name="Google Shape;336;p31"/>
          <p:cNvSpPr txBox="1">
            <a:spLocks noGrp="1"/>
          </p:cNvSpPr>
          <p:nvPr>
            <p:ph type="title" idx="6"/>
          </p:nvPr>
        </p:nvSpPr>
        <p:spPr>
          <a:xfrm>
            <a:off x="2963886" y="2957466"/>
            <a:ext cx="668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37" name="Google Shape;337;p31"/>
          <p:cNvSpPr txBox="1">
            <a:spLocks noGrp="1"/>
          </p:cNvSpPr>
          <p:nvPr>
            <p:ph type="title" idx="7"/>
          </p:nvPr>
        </p:nvSpPr>
        <p:spPr>
          <a:xfrm>
            <a:off x="4237800" y="1386775"/>
            <a:ext cx="668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1" name="Google Shape;341;p31"/>
          <p:cNvSpPr txBox="1">
            <a:spLocks noGrp="1"/>
          </p:cNvSpPr>
          <p:nvPr>
            <p:ph type="title" idx="14"/>
          </p:nvPr>
        </p:nvSpPr>
        <p:spPr>
          <a:xfrm>
            <a:off x="6943825" y="1386775"/>
            <a:ext cx="6684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42" name="Google Shape;342;p31"/>
          <p:cNvSpPr txBox="1">
            <a:spLocks noGrp="1"/>
          </p:cNvSpPr>
          <p:nvPr>
            <p:ph type="subTitle" idx="15"/>
          </p:nvPr>
        </p:nvSpPr>
        <p:spPr>
          <a:xfrm>
            <a:off x="713225" y="19117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Motivation</a:t>
            </a:r>
            <a:endParaRPr/>
          </a:p>
        </p:txBody>
      </p:sp>
      <p:sp>
        <p:nvSpPr>
          <p:cNvPr id="343" name="Google Shape;343;p31"/>
          <p:cNvSpPr txBox="1">
            <a:spLocks noGrp="1"/>
          </p:cNvSpPr>
          <p:nvPr>
            <p:ph type="subTitle" idx="16"/>
          </p:nvPr>
        </p:nvSpPr>
        <p:spPr>
          <a:xfrm>
            <a:off x="1869915" y="3434091"/>
            <a:ext cx="2854538" cy="433398"/>
          </a:xfrm>
          <a:prstGeom prst="rect">
            <a:avLst/>
          </a:prstGeom>
        </p:spPr>
        <p:txBody>
          <a:bodyPr spcFirstLastPara="1" wrap="square" lIns="91425" tIns="91425" rIns="91425" bIns="91425" anchor="b" anchorCtr="0">
            <a:noAutofit/>
          </a:bodyPr>
          <a:lstStyle/>
          <a:p>
            <a:pPr marL="0" indent="0"/>
            <a:r>
              <a:rPr lang="en" dirty="0"/>
              <a:t>Detail Implementation</a:t>
            </a:r>
          </a:p>
        </p:txBody>
      </p:sp>
      <p:sp>
        <p:nvSpPr>
          <p:cNvPr id="344" name="Google Shape;344;p31"/>
          <p:cNvSpPr txBox="1">
            <a:spLocks noGrp="1"/>
          </p:cNvSpPr>
          <p:nvPr>
            <p:ph type="subTitle" idx="17"/>
          </p:nvPr>
        </p:nvSpPr>
        <p:spPr>
          <a:xfrm>
            <a:off x="4851361" y="3482289"/>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345" name="Google Shape;345;p31"/>
          <p:cNvSpPr txBox="1">
            <a:spLocks noGrp="1"/>
          </p:cNvSpPr>
          <p:nvPr>
            <p:ph type="subTitle" idx="18"/>
          </p:nvPr>
        </p:nvSpPr>
        <p:spPr>
          <a:xfrm>
            <a:off x="3419250" y="19117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Related Works</a:t>
            </a:r>
            <a:endParaRPr/>
          </a:p>
        </p:txBody>
      </p:sp>
      <p:sp>
        <p:nvSpPr>
          <p:cNvPr id="347" name="Google Shape;347;p31"/>
          <p:cNvSpPr txBox="1">
            <a:spLocks noGrp="1"/>
          </p:cNvSpPr>
          <p:nvPr>
            <p:ph type="subTitle" idx="20"/>
          </p:nvPr>
        </p:nvSpPr>
        <p:spPr>
          <a:xfrm>
            <a:off x="6125275" y="19117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Proposed Method</a:t>
            </a:r>
            <a:endParaRPr/>
          </a:p>
        </p:txBody>
      </p:sp>
      <p:sp>
        <p:nvSpPr>
          <p:cNvPr id="348" name="Google Shape;348;p31"/>
          <p:cNvSpPr txBox="1">
            <a:spLocks noGrp="1"/>
          </p:cNvSpPr>
          <p:nvPr>
            <p:ph type="title" idx="21"/>
          </p:nvPr>
        </p:nvSpPr>
        <p:spPr>
          <a:xfrm>
            <a:off x="713100" y="485984"/>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latin typeface="標楷體" panose="03000509000000000000" pitchFamily="65" charset="-120"/>
                <a:ea typeface="標楷體" panose="03000509000000000000" pitchFamily="65" charset="-120"/>
              </a:rPr>
              <a:t>研究大綱</a:t>
            </a:r>
            <a:endParaRPr>
              <a:latin typeface="標楷體" panose="03000509000000000000" pitchFamily="65" charset="-120"/>
              <a:ea typeface="標楷體" panose="03000509000000000000" pitchFamily="65" charset="-120"/>
            </a:endParaRPr>
          </a:p>
        </p:txBody>
      </p:sp>
      <p:pic>
        <p:nvPicPr>
          <p:cNvPr id="2" name="音訊 1">
            <a:hlinkClick r:id="" action="ppaction://media"/>
            <a:extLst>
              <a:ext uri="{FF2B5EF4-FFF2-40B4-BE49-F238E27FC236}">
                <a16:creationId xmlns:a16="http://schemas.microsoft.com/office/drawing/2014/main" id="{0375FA2C-84FB-445C-AAFD-81632A985D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27"/>
    </mc:Choice>
    <mc:Fallback>
      <p:transition spd="slow" advTm="12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42806"/>
            <a:ext cx="8413367" cy="3608327"/>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dirty="0"/>
              <a:t>Data Analysis</a:t>
            </a:r>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圖片 1" descr="周一國道重點壅塞路段出爐一圖看懂疏導措施| 生活新聞| 生活| 聯合新聞網">
            <a:extLst>
              <a:ext uri="{FF2B5EF4-FFF2-40B4-BE49-F238E27FC236}">
                <a16:creationId xmlns:a16="http://schemas.microsoft.com/office/drawing/2014/main" id="{BD521418-155A-0FF4-0232-56DC7A4C0EDB}"/>
              </a:ext>
            </a:extLst>
          </p:cNvPr>
          <p:cNvPicPr>
            <a:picLocks noChangeAspect="1"/>
          </p:cNvPicPr>
          <p:nvPr/>
        </p:nvPicPr>
        <p:blipFill>
          <a:blip r:embed="rId5"/>
          <a:stretch>
            <a:fillRect/>
          </a:stretch>
        </p:blipFill>
        <p:spPr>
          <a:xfrm>
            <a:off x="2284623" y="1237384"/>
            <a:ext cx="4519668" cy="3116291"/>
          </a:xfrm>
          <a:prstGeom prst="rect">
            <a:avLst/>
          </a:prstGeom>
        </p:spPr>
      </p:pic>
      <p:sp>
        <p:nvSpPr>
          <p:cNvPr id="4" name="文字方塊 3">
            <a:extLst>
              <a:ext uri="{FF2B5EF4-FFF2-40B4-BE49-F238E27FC236}">
                <a16:creationId xmlns:a16="http://schemas.microsoft.com/office/drawing/2014/main" id="{EB0BE420-51A5-9293-EF69-5C01E0A82FAF}"/>
              </a:ext>
            </a:extLst>
          </p:cNvPr>
          <p:cNvSpPr txBox="1"/>
          <p:nvPr/>
        </p:nvSpPr>
        <p:spPr>
          <a:xfrm>
            <a:off x="999397" y="4423054"/>
            <a:ext cx="30392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每分鐘車流量 &gt; 50 台 代表壅塞</a:t>
            </a:r>
          </a:p>
        </p:txBody>
      </p:sp>
      <p:sp>
        <p:nvSpPr>
          <p:cNvPr id="5" name="文字方塊 4">
            <a:extLst>
              <a:ext uri="{FF2B5EF4-FFF2-40B4-BE49-F238E27FC236}">
                <a16:creationId xmlns:a16="http://schemas.microsoft.com/office/drawing/2014/main" id="{0EB9FB93-F7BB-5231-CA45-FEC1FFD35E98}"/>
              </a:ext>
            </a:extLst>
          </p:cNvPr>
          <p:cNvSpPr txBox="1"/>
          <p:nvPr/>
        </p:nvSpPr>
        <p:spPr>
          <a:xfrm>
            <a:off x="5218936" y="4423054"/>
            <a:ext cx="3197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每分鐘車流量 &lt;= 50 台 代表壅塞</a:t>
            </a:r>
          </a:p>
        </p:txBody>
      </p:sp>
      <p:pic>
        <p:nvPicPr>
          <p:cNvPr id="3" name="音訊 2">
            <a:hlinkClick r:id="" action="ppaction://media"/>
            <a:extLst>
              <a:ext uri="{FF2B5EF4-FFF2-40B4-BE49-F238E27FC236}">
                <a16:creationId xmlns:a16="http://schemas.microsoft.com/office/drawing/2014/main" id="{B64FE42A-A7E5-4534-9E7C-9612CB263B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61394121"/>
      </p:ext>
    </p:extLst>
  </p:cSld>
  <p:clrMapOvr>
    <a:masterClrMapping/>
  </p:clrMapOvr>
  <mc:AlternateContent xmlns:mc="http://schemas.openxmlformats.org/markup-compatibility/2006">
    <mc:Choice xmlns:p14="http://schemas.microsoft.com/office/powerpoint/2010/main" Requires="p14">
      <p:transition spd="slow" p14:dur="1400" advTm="16566">
        <p14:doors dir="vert"/>
      </p:transition>
    </mc:Choice>
    <mc:Fallback>
      <p:transition spd="slow" advTm="165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bldLst>
      <p:bldP spid="18" grpId="0" animBg="1"/>
      <p:bldP spid="478" grpId="0" animBg="1"/>
      <p:bldP spid="479" grpId="0" animBg="1"/>
      <p:bldP spid="4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69738"/>
            <a:ext cx="4206301"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dirty="0"/>
              <a:t>Method(1/5)</a:t>
            </a:r>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 name="TextBox 21">
            <a:extLst>
              <a:ext uri="{FF2B5EF4-FFF2-40B4-BE49-F238E27FC236}">
                <a16:creationId xmlns:a16="http://schemas.microsoft.com/office/drawing/2014/main" id="{784C45B0-10CF-45A2-8DDE-D40340CC059B}"/>
              </a:ext>
            </a:extLst>
          </p:cNvPr>
          <p:cNvSpPr txBox="1"/>
          <p:nvPr/>
        </p:nvSpPr>
        <p:spPr>
          <a:xfrm>
            <a:off x="366883" y="1166715"/>
            <a:ext cx="4161012" cy="153888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Arial"/>
            </a:endParaRPr>
          </a:p>
          <a:p>
            <a:pPr algn="ctr">
              <a:defRPr/>
            </a:pPr>
            <a:r>
              <a:rPr lang="en-US" altLang="zh-TW" sz="1600" b="1" dirty="0">
                <a:solidFill>
                  <a:srgbClr val="281101"/>
                </a:solidFill>
                <a:ea typeface="標楷體"/>
              </a:rPr>
              <a:t>Object Detection and Tracking</a:t>
            </a:r>
            <a:endParaRPr lang="zh-TW" sz="1600" dirty="0">
              <a:ea typeface="標楷體"/>
            </a:endParaRPr>
          </a:p>
          <a:p>
            <a:pPr>
              <a:defRPr/>
            </a:pPr>
            <a:endParaRPr lang="zh-TW" altLang="en-US" sz="1600" b="1" dirty="0">
              <a:latin typeface="標楷體"/>
              <a:ea typeface="標楷體"/>
            </a:endParaRPr>
          </a:p>
          <a:p>
            <a:pPr marL="0" marR="0" lvl="0" indent="0" algn="l" defTabSz="914400">
              <a:lnSpc>
                <a:spcPct val="100000"/>
              </a:lnSpc>
              <a:spcBef>
                <a:spcPts val="0"/>
              </a:spcBef>
              <a:spcAft>
                <a:spcPts val="0"/>
              </a:spcAft>
              <a:buSzTx/>
              <a:buFont typeface="Arial"/>
              <a:buNone/>
              <a:tabLst/>
              <a:defRPr/>
            </a:pP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透過影像辨識</a:t>
            </a:r>
            <a:r>
              <a:rPr kumimoji="0" lang="en-US" altLang="zh-TW" sz="1600" b="1" i="0" u="none" strike="noStrike" kern="0" cap="none" spc="0" normalizeH="0" baseline="0" noProof="0" dirty="0">
                <a:ln>
                  <a:noFill/>
                </a:ln>
                <a:solidFill>
                  <a:srgbClr val="000000"/>
                </a:solidFill>
                <a:effectLst/>
                <a:uLnTx/>
                <a:uFillTx/>
                <a:latin typeface="標楷體"/>
                <a:ea typeface="標楷體"/>
                <a:cs typeface="Arial"/>
                <a:sym typeface="Arial"/>
              </a:rPr>
              <a:t>yolov7</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和</a:t>
            </a:r>
            <a:r>
              <a:rPr kumimoji="0" lang="en-US" altLang="zh-TW" sz="1600" b="1" i="0" u="none" strike="noStrike" kern="0" cap="none" spc="0" normalizeH="0" baseline="0" noProof="0" dirty="0" err="1">
                <a:ln>
                  <a:noFill/>
                </a:ln>
                <a:solidFill>
                  <a:srgbClr val="000000"/>
                </a:solidFill>
                <a:effectLst/>
                <a:uLnTx/>
                <a:uFillTx/>
                <a:latin typeface="標楷體"/>
                <a:ea typeface="標楷體"/>
                <a:cs typeface="Arial"/>
                <a:sym typeface="Arial"/>
              </a:rPr>
              <a:t>DeepSort</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演算法的搭配，來完成車流量的辨識，再將車流量和時間點傳送給</a:t>
            </a:r>
            <a:r>
              <a:rPr kumimoji="0" lang="en-US" altLang="zh-TW" sz="1600" b="1" i="0" u="none" strike="noStrike" kern="0" cap="none" spc="0" normalizeH="0" baseline="0" noProof="0" dirty="0">
                <a:ln>
                  <a:noFill/>
                </a:ln>
                <a:solidFill>
                  <a:srgbClr val="000000"/>
                </a:solidFill>
                <a:effectLst/>
                <a:uLnTx/>
                <a:uFillTx/>
                <a:latin typeface="標楷體"/>
                <a:ea typeface="標楷體"/>
                <a:cs typeface="Arial"/>
                <a:sym typeface="Arial"/>
              </a:rPr>
              <a:t>MySQL</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資料庫儲存</a:t>
            </a:r>
            <a:r>
              <a:rPr lang="zh-TW" altLang="en-US" sz="1600" b="1">
                <a:latin typeface="標楷體"/>
                <a:ea typeface="標楷體"/>
              </a:rPr>
              <a:t>，當作訓練資料。</a:t>
            </a:r>
            <a:endParaRPr lang="zh-TW" altLang="zh-TW" sz="1600" b="0" i="0" u="none" strike="noStrike" kern="0" cap="none" spc="0" normalizeH="0" baseline="0" noProof="0">
              <a:ln>
                <a:noFill/>
              </a:ln>
              <a:solidFill>
                <a:srgbClr val="000000"/>
              </a:solidFill>
              <a:effectLst/>
              <a:uLnTx/>
              <a:uFillTx/>
              <a:latin typeface="標楷體"/>
              <a:ea typeface="標楷體"/>
              <a:cs typeface="Arial"/>
            </a:endParaRPr>
          </a:p>
        </p:txBody>
      </p:sp>
      <p:grpSp>
        <p:nvGrpSpPr>
          <p:cNvPr id="34" name="群組 33">
            <a:extLst>
              <a:ext uri="{FF2B5EF4-FFF2-40B4-BE49-F238E27FC236}">
                <a16:creationId xmlns:a16="http://schemas.microsoft.com/office/drawing/2014/main" id="{765570B7-CC14-8E5D-6E50-55E415FEF210}"/>
              </a:ext>
            </a:extLst>
          </p:cNvPr>
          <p:cNvGrpSpPr/>
          <p:nvPr/>
        </p:nvGrpSpPr>
        <p:grpSpPr>
          <a:xfrm>
            <a:off x="7213638" y="3010756"/>
            <a:ext cx="1564650" cy="1341657"/>
            <a:chOff x="7479100" y="3194141"/>
            <a:chExt cx="1564650" cy="1341657"/>
          </a:xfrm>
        </p:grpSpPr>
        <p:pic>
          <p:nvPicPr>
            <p:cNvPr id="5" name="圖片 4">
              <a:extLst>
                <a:ext uri="{FF2B5EF4-FFF2-40B4-BE49-F238E27FC236}">
                  <a16:creationId xmlns:a16="http://schemas.microsoft.com/office/drawing/2014/main" id="{402DF313-FB8E-88B6-05F6-0BC821D19157}"/>
                </a:ext>
              </a:extLst>
            </p:cNvPr>
            <p:cNvPicPr>
              <a:picLocks noChangeAspect="1"/>
            </p:cNvPicPr>
            <p:nvPr/>
          </p:nvPicPr>
          <p:blipFill rotWithShape="1">
            <a:blip r:embed="rId5"/>
            <a:srcRect l="14302" t="44161" r="46517"/>
            <a:stretch/>
          </p:blipFill>
          <p:spPr>
            <a:xfrm>
              <a:off x="7479100" y="3194141"/>
              <a:ext cx="1564650" cy="1341657"/>
            </a:xfrm>
            <a:prstGeom prst="rect">
              <a:avLst/>
            </a:prstGeom>
          </p:spPr>
        </p:pic>
        <p:sp>
          <p:nvSpPr>
            <p:cNvPr id="6" name="矩形 5">
              <a:extLst>
                <a:ext uri="{FF2B5EF4-FFF2-40B4-BE49-F238E27FC236}">
                  <a16:creationId xmlns:a16="http://schemas.microsoft.com/office/drawing/2014/main" id="{9F87BAC8-D9B0-B9C7-EFAF-1D8EF0076CC3}"/>
                </a:ext>
              </a:extLst>
            </p:cNvPr>
            <p:cNvSpPr/>
            <p:nvPr/>
          </p:nvSpPr>
          <p:spPr>
            <a:xfrm>
              <a:off x="8335087" y="3615209"/>
              <a:ext cx="208800" cy="157969"/>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7" name="矩形 6">
              <a:extLst>
                <a:ext uri="{FF2B5EF4-FFF2-40B4-BE49-F238E27FC236}">
                  <a16:creationId xmlns:a16="http://schemas.microsoft.com/office/drawing/2014/main" id="{179A4872-417C-9D45-C227-259C17887155}"/>
                </a:ext>
              </a:extLst>
            </p:cNvPr>
            <p:cNvSpPr/>
            <p:nvPr/>
          </p:nvSpPr>
          <p:spPr>
            <a:xfrm>
              <a:off x="8543887" y="3983712"/>
              <a:ext cx="271513" cy="269712"/>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8" name="矩形 7">
              <a:extLst>
                <a:ext uri="{FF2B5EF4-FFF2-40B4-BE49-F238E27FC236}">
                  <a16:creationId xmlns:a16="http://schemas.microsoft.com/office/drawing/2014/main" id="{1A1E3DD3-2D74-FD1D-C88B-99E83EC433D6}"/>
                </a:ext>
              </a:extLst>
            </p:cNvPr>
            <p:cNvSpPr/>
            <p:nvPr/>
          </p:nvSpPr>
          <p:spPr>
            <a:xfrm>
              <a:off x="8696262" y="3848856"/>
              <a:ext cx="208800" cy="269712"/>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9" name="矩形 8">
              <a:extLst>
                <a:ext uri="{FF2B5EF4-FFF2-40B4-BE49-F238E27FC236}">
                  <a16:creationId xmlns:a16="http://schemas.microsoft.com/office/drawing/2014/main" id="{9EAC3503-53AF-E5EA-C799-DD2B5A519B6D}"/>
                </a:ext>
              </a:extLst>
            </p:cNvPr>
            <p:cNvSpPr/>
            <p:nvPr/>
          </p:nvSpPr>
          <p:spPr>
            <a:xfrm>
              <a:off x="8196399" y="3721709"/>
              <a:ext cx="245419" cy="243197"/>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10" name="矩形 9">
              <a:extLst>
                <a:ext uri="{FF2B5EF4-FFF2-40B4-BE49-F238E27FC236}">
                  <a16:creationId xmlns:a16="http://schemas.microsoft.com/office/drawing/2014/main" id="{1DE58455-0CFD-2B1E-8CEC-4021B0A3BCA8}"/>
                </a:ext>
              </a:extLst>
            </p:cNvPr>
            <p:cNvSpPr/>
            <p:nvPr/>
          </p:nvSpPr>
          <p:spPr>
            <a:xfrm>
              <a:off x="7999873" y="4010229"/>
              <a:ext cx="335214" cy="243196"/>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grpSp>
      <p:pic>
        <p:nvPicPr>
          <p:cNvPr id="25" name="圖片 24">
            <a:extLst>
              <a:ext uri="{FF2B5EF4-FFF2-40B4-BE49-F238E27FC236}">
                <a16:creationId xmlns:a16="http://schemas.microsoft.com/office/drawing/2014/main" id="{DA83A83E-9612-94B4-E513-47B5D2A277FD}"/>
              </a:ext>
            </a:extLst>
          </p:cNvPr>
          <p:cNvPicPr>
            <a:picLocks noChangeAspect="1"/>
          </p:cNvPicPr>
          <p:nvPr/>
        </p:nvPicPr>
        <p:blipFill>
          <a:blip r:embed="rId6"/>
          <a:stretch>
            <a:fillRect/>
          </a:stretch>
        </p:blipFill>
        <p:spPr>
          <a:xfrm>
            <a:off x="7667213" y="1632686"/>
            <a:ext cx="503546" cy="488951"/>
          </a:xfrm>
          <a:prstGeom prst="rect">
            <a:avLst/>
          </a:prstGeom>
        </p:spPr>
      </p:pic>
      <p:sp>
        <p:nvSpPr>
          <p:cNvPr id="26" name="文字方塊 25">
            <a:extLst>
              <a:ext uri="{FF2B5EF4-FFF2-40B4-BE49-F238E27FC236}">
                <a16:creationId xmlns:a16="http://schemas.microsoft.com/office/drawing/2014/main" id="{7EF57839-BC68-3EE0-1AEB-F10BEFA4EE8F}"/>
              </a:ext>
            </a:extLst>
          </p:cNvPr>
          <p:cNvSpPr txBox="1"/>
          <p:nvPr/>
        </p:nvSpPr>
        <p:spPr>
          <a:xfrm>
            <a:off x="6980267" y="2146947"/>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b="1" i="0" u="none" strike="noStrike" kern="0" cap="none" spc="0" normalizeH="0" baseline="0" noProof="0">
                <a:ln>
                  <a:noFill/>
                </a:ln>
                <a:solidFill>
                  <a:srgbClr val="000000"/>
                </a:solidFill>
                <a:effectLst/>
                <a:uLnTx/>
                <a:uFillTx/>
                <a:latin typeface="DFKai-SB"/>
                <a:ea typeface="DFKai-SB"/>
                <a:sym typeface="Arial"/>
              </a:rPr>
              <a:t>Yolov7 with </a:t>
            </a:r>
            <a:r>
              <a:rPr kumimoji="0" lang="en-US" altLang="zh-TW" b="1" i="0" u="none" strike="noStrike" kern="0" cap="none" spc="0" normalizeH="0" baseline="0" noProof="0" err="1">
                <a:ln>
                  <a:noFill/>
                </a:ln>
                <a:solidFill>
                  <a:srgbClr val="000000"/>
                </a:solidFill>
                <a:effectLst/>
                <a:uLnTx/>
                <a:uFillTx/>
                <a:latin typeface="DFKai-SB"/>
                <a:ea typeface="DFKai-SB"/>
                <a:sym typeface="Arial"/>
              </a:rPr>
              <a:t>Deepsort</a:t>
            </a:r>
            <a:endParaRPr kumimoji="0" lang="en-US" altLang="zh-TW" b="1" i="0" u="none" strike="noStrike" kern="0" cap="none" spc="0" normalizeH="0" baseline="0" noProof="0">
              <a:ln>
                <a:noFill/>
              </a:ln>
              <a:solidFill>
                <a:srgbClr val="000000"/>
              </a:solidFill>
              <a:effectLst/>
              <a:uLnTx/>
              <a:uFillTx/>
              <a:latin typeface="DFKai-SB"/>
              <a:ea typeface="DFKai-SB"/>
              <a:sym typeface="Arial"/>
            </a:endParaRPr>
          </a:p>
        </p:txBody>
      </p:sp>
      <p:sp>
        <p:nvSpPr>
          <p:cNvPr id="27" name="箭號: 向右 26">
            <a:extLst>
              <a:ext uri="{FF2B5EF4-FFF2-40B4-BE49-F238E27FC236}">
                <a16:creationId xmlns:a16="http://schemas.microsoft.com/office/drawing/2014/main" id="{88AC76ED-D21F-10F4-400E-DCAC8C9670CE}"/>
              </a:ext>
            </a:extLst>
          </p:cNvPr>
          <p:cNvSpPr/>
          <p:nvPr/>
        </p:nvSpPr>
        <p:spPr>
          <a:xfrm>
            <a:off x="6588000" y="1902372"/>
            <a:ext cx="849600" cy="1136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pic>
        <p:nvPicPr>
          <p:cNvPr id="29" name="圖片 28">
            <a:extLst>
              <a:ext uri="{FF2B5EF4-FFF2-40B4-BE49-F238E27FC236}">
                <a16:creationId xmlns:a16="http://schemas.microsoft.com/office/drawing/2014/main" id="{CE99E722-BE98-EF11-ADDA-4F1C40CBC60B}"/>
              </a:ext>
            </a:extLst>
          </p:cNvPr>
          <p:cNvPicPr>
            <a:picLocks noChangeAspect="1"/>
          </p:cNvPicPr>
          <p:nvPr/>
        </p:nvPicPr>
        <p:blipFill rotWithShape="1">
          <a:blip r:embed="rId5"/>
          <a:srcRect l="14302" t="44161" r="46517"/>
          <a:stretch/>
        </p:blipFill>
        <p:spPr>
          <a:xfrm>
            <a:off x="4990955" y="1320899"/>
            <a:ext cx="1497600" cy="1284163"/>
          </a:xfrm>
          <a:prstGeom prst="rect">
            <a:avLst/>
          </a:prstGeom>
        </p:spPr>
      </p:pic>
      <p:sp>
        <p:nvSpPr>
          <p:cNvPr id="33" name="箭號: 向右 32">
            <a:extLst>
              <a:ext uri="{FF2B5EF4-FFF2-40B4-BE49-F238E27FC236}">
                <a16:creationId xmlns:a16="http://schemas.microsoft.com/office/drawing/2014/main" id="{E337B8DF-6C80-D5E2-428A-E26F81743C1A}"/>
              </a:ext>
            </a:extLst>
          </p:cNvPr>
          <p:cNvSpPr/>
          <p:nvPr/>
        </p:nvSpPr>
        <p:spPr>
          <a:xfrm rot="5400000">
            <a:off x="7746622" y="2639041"/>
            <a:ext cx="488189" cy="1195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35" name="箭號: 向下 34">
            <a:extLst>
              <a:ext uri="{FF2B5EF4-FFF2-40B4-BE49-F238E27FC236}">
                <a16:creationId xmlns:a16="http://schemas.microsoft.com/office/drawing/2014/main" id="{540E0268-1A20-4330-3BB3-112B4790223C}"/>
              </a:ext>
            </a:extLst>
          </p:cNvPr>
          <p:cNvSpPr/>
          <p:nvPr/>
        </p:nvSpPr>
        <p:spPr>
          <a:xfrm rot="5400000">
            <a:off x="6748827" y="3280776"/>
            <a:ext cx="149650" cy="6701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pic>
        <p:nvPicPr>
          <p:cNvPr id="37" name="圖片 36" descr="一張含有 標誌, 設計 的圖片&#10;&#10;自動產生的描述">
            <a:extLst>
              <a:ext uri="{FF2B5EF4-FFF2-40B4-BE49-F238E27FC236}">
                <a16:creationId xmlns:a16="http://schemas.microsoft.com/office/drawing/2014/main" id="{CCDC88E4-E8E2-B2A1-75BF-508134673909}"/>
              </a:ext>
            </a:extLst>
          </p:cNvPr>
          <p:cNvPicPr>
            <a:picLocks noChangeAspect="1"/>
          </p:cNvPicPr>
          <p:nvPr/>
        </p:nvPicPr>
        <p:blipFill>
          <a:blip r:embed="rId7"/>
          <a:stretch>
            <a:fillRect/>
          </a:stretch>
        </p:blipFill>
        <p:spPr>
          <a:xfrm>
            <a:off x="5062683" y="2955164"/>
            <a:ext cx="1343181" cy="1343181"/>
          </a:xfrm>
          <a:prstGeom prst="rect">
            <a:avLst/>
          </a:prstGeom>
        </p:spPr>
      </p:pic>
      <p:sp>
        <p:nvSpPr>
          <p:cNvPr id="2" name="文字方塊 1">
            <a:extLst>
              <a:ext uri="{FF2B5EF4-FFF2-40B4-BE49-F238E27FC236}">
                <a16:creationId xmlns:a16="http://schemas.microsoft.com/office/drawing/2014/main" id="{9DE7EE92-D34A-628B-B5DB-46EECA642094}"/>
              </a:ext>
            </a:extLst>
          </p:cNvPr>
          <p:cNvSpPr txBox="1"/>
          <p:nvPr/>
        </p:nvSpPr>
        <p:spPr>
          <a:xfrm>
            <a:off x="7286987" y="4414176"/>
            <a:ext cx="15588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畫面捕捉到 N 台</a:t>
            </a:r>
          </a:p>
        </p:txBody>
      </p:sp>
      <p:sp>
        <p:nvSpPr>
          <p:cNvPr id="3" name="文字方塊 2">
            <a:extLst>
              <a:ext uri="{FF2B5EF4-FFF2-40B4-BE49-F238E27FC236}">
                <a16:creationId xmlns:a16="http://schemas.microsoft.com/office/drawing/2014/main" id="{7B5B5322-5B3D-BA0C-41F3-E21EFAE854B5}"/>
              </a:ext>
            </a:extLst>
          </p:cNvPr>
          <p:cNvSpPr txBox="1"/>
          <p:nvPr/>
        </p:nvSpPr>
        <p:spPr>
          <a:xfrm>
            <a:off x="4652942" y="4356104"/>
            <a:ext cx="23639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儲存車流量 N 台和時間點</a:t>
            </a:r>
          </a:p>
        </p:txBody>
      </p:sp>
      <p:sp>
        <p:nvSpPr>
          <p:cNvPr id="4" name="文字方塊 3">
            <a:extLst>
              <a:ext uri="{FF2B5EF4-FFF2-40B4-BE49-F238E27FC236}">
                <a16:creationId xmlns:a16="http://schemas.microsoft.com/office/drawing/2014/main" id="{66A7D963-6234-D72B-C1A4-299C2AC0203E}"/>
              </a:ext>
            </a:extLst>
          </p:cNvPr>
          <p:cNvSpPr txBox="1"/>
          <p:nvPr/>
        </p:nvSpPr>
        <p:spPr>
          <a:xfrm>
            <a:off x="5069843" y="2603278"/>
            <a:ext cx="13385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歷史影片畫面</a:t>
            </a:r>
          </a:p>
        </p:txBody>
      </p:sp>
      <p:pic>
        <p:nvPicPr>
          <p:cNvPr id="11" name="音訊 10">
            <a:hlinkClick r:id="" action="ppaction://media"/>
            <a:extLst>
              <a:ext uri="{FF2B5EF4-FFF2-40B4-BE49-F238E27FC236}">
                <a16:creationId xmlns:a16="http://schemas.microsoft.com/office/drawing/2014/main" id="{77D76498-947E-4100-840B-DEBF0C90CA5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705277827"/>
      </p:ext>
    </p:extLst>
  </p:cSld>
  <p:clrMapOvr>
    <a:masterClrMapping/>
  </p:clrMapOvr>
  <mc:AlternateContent xmlns:mc="http://schemas.openxmlformats.org/markup-compatibility/2006">
    <mc:Choice xmlns:p14="http://schemas.microsoft.com/office/powerpoint/2010/main" Requires="p14">
      <p:transition spd="slow" p14:dur="1400" advTm="45040">
        <p14:doors dir="vert"/>
      </p:transition>
    </mc:Choice>
    <mc:Fallback>
      <p:transition spd="slow" advTm="450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11"/>
                </p:tgtEl>
              </p:cMediaNode>
            </p:audio>
          </p:childTnLst>
        </p:cTn>
      </p:par>
    </p:tnLst>
    <p:bldLst>
      <p:bldP spid="18" grpId="0" animBg="1"/>
      <p:bldP spid="478" grpId="0" animBg="1"/>
      <p:bldP spid="479" grpId="0" animBg="1"/>
      <p:bldP spid="489" grpId="0"/>
      <p:bldP spid="22" grpId="0"/>
      <p:bldP spid="26" grpId="0"/>
      <p:bldP spid="27" grpId="0" animBg="1"/>
      <p:bldP spid="33"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58499" y="1161950"/>
            <a:ext cx="4206301"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0471" y="368578"/>
            <a:ext cx="815095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dirty="0"/>
              <a:t>Method(2/5)</a:t>
            </a:r>
            <a:endParaRPr lang="zh-TW" altLang="en-US" dirty="0"/>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 name="TextBox 21">
            <a:extLst>
              <a:ext uri="{FF2B5EF4-FFF2-40B4-BE49-F238E27FC236}">
                <a16:creationId xmlns:a16="http://schemas.microsoft.com/office/drawing/2014/main" id="{784C45B0-10CF-45A2-8DDE-D40340CC059B}"/>
              </a:ext>
            </a:extLst>
          </p:cNvPr>
          <p:cNvSpPr txBox="1"/>
          <p:nvPr/>
        </p:nvSpPr>
        <p:spPr>
          <a:xfrm>
            <a:off x="356100" y="1397763"/>
            <a:ext cx="4161012" cy="1631216"/>
          </a:xfrm>
          <a:prstGeom prst="rect">
            <a:avLst/>
          </a:prstGeom>
          <a:noFill/>
        </p:spPr>
        <p:txBody>
          <a:bodyPr wrap="square" lIns="91440" tIns="45720" rIns="91440" bIns="45720" anchor="t">
            <a:spAutoFit/>
          </a:bodyPr>
          <a:lstStyle/>
          <a:p>
            <a:pPr algn="ctr">
              <a:defRPr/>
            </a:pPr>
            <a:r>
              <a:rPr lang="en-US" altLang="zh-TW" sz="1800" b="1" dirty="0">
                <a:solidFill>
                  <a:srgbClr val="281101"/>
                </a:solidFill>
                <a:ea typeface="標楷體"/>
              </a:rPr>
              <a:t>Training Model</a:t>
            </a:r>
            <a:endParaRPr lang="zh-TW" sz="1800">
              <a:ea typeface="標楷體"/>
            </a:endParaRPr>
          </a:p>
          <a:p>
            <a:pPr algn="ctr">
              <a:defRPr/>
            </a:pPr>
            <a:endParaRPr lang="en-US" altLang="zh-TW" sz="1800" b="1" dirty="0">
              <a:solidFill>
                <a:srgbClr val="281101"/>
              </a:solidFill>
              <a:ea typeface="標楷體"/>
            </a:endParaRPr>
          </a:p>
          <a:p>
            <a:pPr>
              <a:defRPr/>
            </a:pP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接著將資料傳送到</a:t>
            </a:r>
            <a:r>
              <a:rPr kumimoji="0" lang="en-US" altLang="zh-TW" sz="1600" b="1" i="0" u="none" strike="noStrike" kern="0" cap="none" spc="0" normalizeH="0" baseline="0" noProof="0" dirty="0">
                <a:ln>
                  <a:noFill/>
                </a:ln>
                <a:solidFill>
                  <a:srgbClr val="000000"/>
                </a:solidFill>
                <a:effectLst/>
                <a:uLnTx/>
                <a:uFillTx/>
                <a:latin typeface="標楷體"/>
                <a:ea typeface="標楷體"/>
                <a:cs typeface="Arial"/>
                <a:sym typeface="Arial"/>
              </a:rPr>
              <a:t>ML model</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，並且將訓練資料經過預處理成合理的訓練格式，在訓練時採用</a:t>
            </a:r>
            <a:r>
              <a:rPr kumimoji="0" lang="en-US" altLang="zh-TW" sz="1600" b="1" i="0" u="none" strike="noStrike" kern="0" cap="none" spc="0" normalizeH="0" baseline="0" noProof="0" dirty="0">
                <a:ln>
                  <a:noFill/>
                </a:ln>
                <a:solidFill>
                  <a:srgbClr val="000000"/>
                </a:solidFill>
                <a:effectLst/>
                <a:uLnTx/>
                <a:uFillTx/>
                <a:latin typeface="標楷體"/>
                <a:ea typeface="標楷體"/>
                <a:cs typeface="Arial"/>
                <a:sym typeface="Arial"/>
              </a:rPr>
              <a:t>Decision Tree</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中的</a:t>
            </a:r>
            <a:r>
              <a:rPr lang="en-US" altLang="zh-TW" sz="1600" b="1" dirty="0">
                <a:latin typeface="標楷體"/>
                <a:ea typeface="標楷體"/>
              </a:rPr>
              <a:t>CART</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演算法來訓練，</a:t>
            </a:r>
            <a:r>
              <a:rPr lang="zh-TW" altLang="en-US" sz="1600" b="1">
                <a:latin typeface="標楷體"/>
                <a:ea typeface="標楷體"/>
              </a:rPr>
              <a:t>將訓練好的權重儲存起來。</a:t>
            </a:r>
            <a:endParaRPr lang="zh-TW" altLang="en-US" sz="1600" b="1" i="0" u="none" strike="noStrike" kern="0" cap="none" spc="0" normalizeH="0" baseline="0" noProof="0">
              <a:ln>
                <a:noFill/>
              </a:ln>
              <a:solidFill>
                <a:srgbClr val="000000"/>
              </a:solidFill>
              <a:effectLst/>
              <a:uLnTx/>
              <a:uFillTx/>
              <a:latin typeface="標楷體"/>
              <a:ea typeface="標楷體"/>
              <a:cs typeface="Arial"/>
            </a:endParaRPr>
          </a:p>
        </p:txBody>
      </p:sp>
      <p:pic>
        <p:nvPicPr>
          <p:cNvPr id="2" name="圖片 1" descr="一張含有 標誌, 設計 的圖片&#10;&#10;自動產生的描述">
            <a:extLst>
              <a:ext uri="{FF2B5EF4-FFF2-40B4-BE49-F238E27FC236}">
                <a16:creationId xmlns:a16="http://schemas.microsoft.com/office/drawing/2014/main" id="{62F7A286-846B-A6EC-1D91-FE206678C641}"/>
              </a:ext>
            </a:extLst>
          </p:cNvPr>
          <p:cNvPicPr>
            <a:picLocks noChangeAspect="1"/>
          </p:cNvPicPr>
          <p:nvPr/>
        </p:nvPicPr>
        <p:blipFill>
          <a:blip r:embed="rId5"/>
          <a:stretch>
            <a:fillRect/>
          </a:stretch>
        </p:blipFill>
        <p:spPr>
          <a:xfrm>
            <a:off x="4684999" y="2284509"/>
            <a:ext cx="1343181" cy="1343181"/>
          </a:xfrm>
          <a:prstGeom prst="rect">
            <a:avLst/>
          </a:prstGeom>
        </p:spPr>
      </p:pic>
      <p:sp>
        <p:nvSpPr>
          <p:cNvPr id="3" name="箭號: 向右 2">
            <a:extLst>
              <a:ext uri="{FF2B5EF4-FFF2-40B4-BE49-F238E27FC236}">
                <a16:creationId xmlns:a16="http://schemas.microsoft.com/office/drawing/2014/main" id="{08ACFE4C-0B30-B2EC-9758-3FFD3B43D079}"/>
              </a:ext>
            </a:extLst>
          </p:cNvPr>
          <p:cNvSpPr/>
          <p:nvPr/>
        </p:nvSpPr>
        <p:spPr>
          <a:xfrm>
            <a:off x="6242400" y="2956099"/>
            <a:ext cx="1237386" cy="1399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4" name="文字方塊 3">
            <a:extLst>
              <a:ext uri="{FF2B5EF4-FFF2-40B4-BE49-F238E27FC236}">
                <a16:creationId xmlns:a16="http://schemas.microsoft.com/office/drawing/2014/main" id="{11AF8A72-6586-124C-6AFC-628FB498A296}"/>
              </a:ext>
            </a:extLst>
          </p:cNvPr>
          <p:cNvSpPr txBox="1"/>
          <p:nvPr/>
        </p:nvSpPr>
        <p:spPr>
          <a:xfrm>
            <a:off x="6316010" y="2572672"/>
            <a:ext cx="1082348" cy="307777"/>
          </a:xfrm>
          <a:prstGeom prst="rect">
            <a:avLst/>
          </a:prstGeom>
          <a:noFill/>
        </p:spPr>
        <p:txBody>
          <a:bodyPr wrap="none" lIns="91440" tIns="45720" rIns="91440" bIns="45720" rtlCol="0" anchor="t">
            <a:spAutoFit/>
          </a:bodyPr>
          <a:lstStyle/>
          <a:p>
            <a:pPr>
              <a:defRPr/>
            </a:pPr>
            <a:r>
              <a:rPr lang="en-US" altLang="zh-TW" b="1" dirty="0" err="1">
                <a:latin typeface="DFKai-SB"/>
                <a:ea typeface="DFKai-SB"/>
              </a:rPr>
              <a:t>資料預處理</a:t>
            </a:r>
          </a:p>
        </p:txBody>
      </p:sp>
      <p:pic>
        <p:nvPicPr>
          <p:cNvPr id="7" name="圖片 6">
            <a:extLst>
              <a:ext uri="{FF2B5EF4-FFF2-40B4-BE49-F238E27FC236}">
                <a16:creationId xmlns:a16="http://schemas.microsoft.com/office/drawing/2014/main" id="{5DDF543F-ECCA-3E0C-D192-9A89551D175D}"/>
              </a:ext>
            </a:extLst>
          </p:cNvPr>
          <p:cNvPicPr>
            <a:picLocks noChangeAspect="1"/>
          </p:cNvPicPr>
          <p:nvPr/>
        </p:nvPicPr>
        <p:blipFill rotWithShape="1">
          <a:blip r:embed="rId6"/>
          <a:srcRect l="31942" t="44095" r="55791" b="37708"/>
          <a:stretch/>
        </p:blipFill>
        <p:spPr>
          <a:xfrm>
            <a:off x="7694005" y="2571750"/>
            <a:ext cx="936000" cy="936000"/>
          </a:xfrm>
          <a:prstGeom prst="rect">
            <a:avLst/>
          </a:prstGeom>
        </p:spPr>
      </p:pic>
      <p:sp>
        <p:nvSpPr>
          <p:cNvPr id="6" name="文字方塊 5">
            <a:extLst>
              <a:ext uri="{FF2B5EF4-FFF2-40B4-BE49-F238E27FC236}">
                <a16:creationId xmlns:a16="http://schemas.microsoft.com/office/drawing/2014/main" id="{6A3F7B52-A801-C809-5FC1-C12E6B0B6331}"/>
              </a:ext>
            </a:extLst>
          </p:cNvPr>
          <p:cNvSpPr txBox="1"/>
          <p:nvPr/>
        </p:nvSpPr>
        <p:spPr>
          <a:xfrm>
            <a:off x="6179217" y="3103777"/>
            <a:ext cx="1351652" cy="307777"/>
          </a:xfrm>
          <a:prstGeom prst="rect">
            <a:avLst/>
          </a:prstGeom>
          <a:noFill/>
        </p:spPr>
        <p:txBody>
          <a:bodyPr wrap="none" lIns="91440" tIns="45720" rIns="91440" bIns="45720" rtlCol="0" anchor="t">
            <a:spAutoFit/>
          </a:bodyPr>
          <a:lstStyle/>
          <a:p>
            <a:pPr>
              <a:defRPr/>
            </a:pPr>
            <a:r>
              <a:rPr lang="en-US" altLang="zh-TW" b="1" dirty="0" err="1">
                <a:latin typeface="DFKai-SB"/>
                <a:ea typeface="DFKai-SB"/>
              </a:rPr>
              <a:t>新增資料Label</a:t>
            </a:r>
          </a:p>
        </p:txBody>
      </p:sp>
      <p:sp>
        <p:nvSpPr>
          <p:cNvPr id="9" name="文字方塊 8">
            <a:extLst>
              <a:ext uri="{FF2B5EF4-FFF2-40B4-BE49-F238E27FC236}">
                <a16:creationId xmlns:a16="http://schemas.microsoft.com/office/drawing/2014/main" id="{75CA0654-04C5-8FF1-58FA-4C76C97709A2}"/>
              </a:ext>
            </a:extLst>
          </p:cNvPr>
          <p:cNvSpPr txBox="1"/>
          <p:nvPr/>
        </p:nvSpPr>
        <p:spPr>
          <a:xfrm>
            <a:off x="6978858" y="3627996"/>
            <a:ext cx="2249334" cy="307777"/>
          </a:xfrm>
          <a:prstGeom prst="rect">
            <a:avLst/>
          </a:prstGeom>
          <a:noFill/>
        </p:spPr>
        <p:txBody>
          <a:bodyPr wrap="none" lIns="91440" tIns="45720" rIns="91440" bIns="45720" rtlCol="0" anchor="t">
            <a:spAutoFit/>
          </a:bodyPr>
          <a:lstStyle/>
          <a:p>
            <a:pPr>
              <a:defRPr/>
            </a:pPr>
            <a:r>
              <a:rPr lang="en-US" altLang="zh-TW" b="1" dirty="0" err="1">
                <a:latin typeface="DFKai-SB"/>
                <a:ea typeface="DFKai-SB"/>
              </a:rPr>
              <a:t>訓練Decision</a:t>
            </a:r>
            <a:r>
              <a:rPr lang="en-US" altLang="zh-TW" b="1" dirty="0">
                <a:latin typeface="DFKai-SB"/>
                <a:ea typeface="DFKai-SB"/>
              </a:rPr>
              <a:t> Tree Model</a:t>
            </a:r>
          </a:p>
        </p:txBody>
      </p:sp>
      <p:sp>
        <p:nvSpPr>
          <p:cNvPr id="10" name="文字方塊 9">
            <a:extLst>
              <a:ext uri="{FF2B5EF4-FFF2-40B4-BE49-F238E27FC236}">
                <a16:creationId xmlns:a16="http://schemas.microsoft.com/office/drawing/2014/main" id="{5D3F1E32-CFC5-DEB4-7E89-2FF528518D1B}"/>
              </a:ext>
            </a:extLst>
          </p:cNvPr>
          <p:cNvSpPr txBox="1"/>
          <p:nvPr/>
        </p:nvSpPr>
        <p:spPr>
          <a:xfrm>
            <a:off x="4515538" y="3630746"/>
            <a:ext cx="19238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b="1">
                <a:ea typeface="DFKai-SB"/>
              </a:rPr>
              <a:t>車流量 N 台和時間點</a:t>
            </a:r>
            <a:r>
              <a:rPr lang="zh-TW">
                <a:latin typeface="DFKai-SB"/>
                <a:ea typeface="DFKai-SB"/>
              </a:rPr>
              <a:t>​</a:t>
            </a:r>
            <a:endParaRPr lang="zh-TW" altLang="en-US"/>
          </a:p>
        </p:txBody>
      </p:sp>
      <p:pic>
        <p:nvPicPr>
          <p:cNvPr id="5" name="音訊 4">
            <a:hlinkClick r:id="" action="ppaction://media"/>
            <a:extLst>
              <a:ext uri="{FF2B5EF4-FFF2-40B4-BE49-F238E27FC236}">
                <a16:creationId xmlns:a16="http://schemas.microsoft.com/office/drawing/2014/main" id="{EEF89A21-C7FD-4D2F-86CF-8B7330E169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870196345"/>
      </p:ext>
    </p:extLst>
  </p:cSld>
  <p:clrMapOvr>
    <a:masterClrMapping/>
  </p:clrMapOvr>
  <mc:AlternateContent xmlns:mc="http://schemas.openxmlformats.org/markup-compatibility/2006">
    <mc:Choice xmlns:p14="http://schemas.microsoft.com/office/powerpoint/2010/main" Requires="p14">
      <p:transition spd="slow" p14:dur="1400" advTm="22673">
        <p14:doors dir="vert"/>
      </p:transition>
    </mc:Choice>
    <mc:Fallback>
      <p:transition spd="slow" advTm="22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5"/>
                </p:tgtEl>
              </p:cMediaNode>
            </p:audio>
          </p:childTnLst>
        </p:cTn>
      </p:par>
    </p:tnLst>
    <p:bldLst>
      <p:bldP spid="18" grpId="0" animBg="1"/>
      <p:bldP spid="478" grpId="0" animBg="1"/>
      <p:bldP spid="479" grpId="0" animBg="1"/>
      <p:bldP spid="489" grpId="0"/>
      <p:bldP spid="22" grpId="0"/>
      <p:bldP spid="3" grpId="0" animBg="1"/>
      <p:bldP spid="4" grpId="0"/>
      <p:bldP spid="6"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69738"/>
            <a:ext cx="4206301"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251784" y="366944"/>
            <a:ext cx="8571577" cy="612856"/>
          </a:xfrm>
          <a:prstGeom prst="rect">
            <a:avLst/>
          </a:prstGeom>
        </p:spPr>
        <p:txBody>
          <a:bodyPr spcFirstLastPara="1" wrap="square" lIns="91425" tIns="91425" rIns="91425" bIns="91425" anchor="t" anchorCtr="0">
            <a:noAutofit/>
          </a:bodyPr>
          <a:lstStyle/>
          <a:p>
            <a:r>
              <a:rPr lang="en-US" dirty="0"/>
              <a:t>Method(3/5)</a:t>
            </a:r>
            <a:endParaRPr lang="zh-TW" altLang="en-US" dirty="0"/>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 name="TextBox 21">
            <a:extLst>
              <a:ext uri="{FF2B5EF4-FFF2-40B4-BE49-F238E27FC236}">
                <a16:creationId xmlns:a16="http://schemas.microsoft.com/office/drawing/2014/main" id="{784C45B0-10CF-45A2-8DDE-D40340CC059B}"/>
              </a:ext>
            </a:extLst>
          </p:cNvPr>
          <p:cNvSpPr txBox="1"/>
          <p:nvPr/>
        </p:nvSpPr>
        <p:spPr>
          <a:xfrm>
            <a:off x="356100" y="1382375"/>
            <a:ext cx="4161012" cy="1569660"/>
          </a:xfrm>
          <a:prstGeom prst="rect">
            <a:avLst/>
          </a:prstGeom>
          <a:noFill/>
        </p:spPr>
        <p:txBody>
          <a:bodyPr wrap="square" lIns="91440" tIns="45720" rIns="91440" bIns="45720" anchor="t">
            <a:spAutoFit/>
          </a:bodyPr>
          <a:lstStyle/>
          <a:p>
            <a:pPr>
              <a:defRPr/>
            </a:pPr>
            <a:r>
              <a:rPr lang="en-US" altLang="zh-TW" sz="1600" b="1" dirty="0">
                <a:solidFill>
                  <a:srgbClr val="281101"/>
                </a:solidFill>
                <a:ea typeface="標楷體"/>
              </a:rPr>
              <a:t>Real Time Object Detection and Tracking</a:t>
            </a:r>
            <a:endParaRPr lang="zh-TW" altLang="zh-TW" sz="1600" dirty="0">
              <a:latin typeface="標楷體"/>
              <a:ea typeface="標楷體"/>
            </a:endParaRPr>
          </a:p>
          <a:p>
            <a:pPr>
              <a:defRPr/>
            </a:pPr>
            <a:endParaRPr lang="zh-TW" altLang="en-US" sz="1600" b="1" dirty="0">
              <a:latin typeface="標楷體"/>
              <a:ea typeface="標楷體"/>
            </a:endParaRPr>
          </a:p>
          <a:p>
            <a:pPr>
              <a:defRPr/>
            </a:pP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透過</a:t>
            </a:r>
            <a:r>
              <a:rPr lang="zh-TW" altLang="en-US" sz="1600" b="1">
                <a:latin typeface="標楷體"/>
                <a:ea typeface="標楷體"/>
              </a:rPr>
              <a:t>即時</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影像辨識</a:t>
            </a:r>
            <a:r>
              <a:rPr kumimoji="0" lang="en-US" altLang="zh-TW" sz="1600" b="1" i="0" u="none" strike="noStrike" kern="0" cap="none" spc="0" normalizeH="0" baseline="0" noProof="0" dirty="0">
                <a:ln>
                  <a:noFill/>
                </a:ln>
                <a:solidFill>
                  <a:srgbClr val="000000"/>
                </a:solidFill>
                <a:effectLst/>
                <a:uLnTx/>
                <a:uFillTx/>
                <a:latin typeface="標楷體"/>
                <a:ea typeface="標楷體"/>
                <a:cs typeface="Arial"/>
                <a:sym typeface="Arial"/>
              </a:rPr>
              <a:t>yolov7</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和</a:t>
            </a:r>
            <a:r>
              <a:rPr kumimoji="0" lang="en-US" altLang="zh-TW" sz="1600" b="1" i="0" u="none" strike="noStrike" kern="0" cap="none" spc="0" normalizeH="0" baseline="0" noProof="0" dirty="0" err="1">
                <a:ln>
                  <a:noFill/>
                </a:ln>
                <a:solidFill>
                  <a:srgbClr val="000000"/>
                </a:solidFill>
                <a:effectLst/>
                <a:uLnTx/>
                <a:uFillTx/>
                <a:latin typeface="標楷體"/>
                <a:ea typeface="標楷體"/>
                <a:cs typeface="Arial"/>
                <a:sym typeface="Arial"/>
              </a:rPr>
              <a:t>DeepSort</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演算法的搭配，來完成車流量的辨識，再將車流量和時間點傳送給</a:t>
            </a:r>
            <a:r>
              <a:rPr kumimoji="0" lang="en-US" altLang="zh-TW" sz="1600" b="1" i="0" u="none" strike="noStrike" kern="0" cap="none" spc="0" normalizeH="0" baseline="0" noProof="0" dirty="0">
                <a:ln>
                  <a:noFill/>
                </a:ln>
                <a:solidFill>
                  <a:srgbClr val="000000"/>
                </a:solidFill>
                <a:effectLst/>
                <a:uLnTx/>
                <a:uFillTx/>
                <a:latin typeface="標楷體"/>
                <a:ea typeface="標楷體"/>
                <a:cs typeface="Arial"/>
                <a:sym typeface="Arial"/>
              </a:rPr>
              <a:t>MySQL</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資料庫儲存</a:t>
            </a:r>
            <a:r>
              <a:rPr lang="zh-TW" altLang="en-US" sz="1600" b="1">
                <a:latin typeface="標楷體"/>
                <a:ea typeface="標楷體"/>
              </a:rPr>
              <a:t>，當作即時預測的資料</a:t>
            </a:r>
            <a:endParaRPr lang="zh-TW" altLang="zh-TW" sz="1600" b="0" i="0" u="none" strike="noStrike" kern="0" cap="none" spc="0" normalizeH="0" baseline="0" noProof="0">
              <a:ln>
                <a:noFill/>
              </a:ln>
              <a:solidFill>
                <a:srgbClr val="000000"/>
              </a:solidFill>
              <a:effectLst/>
              <a:uLnTx/>
              <a:uFillTx/>
              <a:latin typeface="標楷體"/>
              <a:ea typeface="標楷體"/>
              <a:cs typeface="Arial"/>
            </a:endParaRPr>
          </a:p>
        </p:txBody>
      </p:sp>
      <p:grpSp>
        <p:nvGrpSpPr>
          <p:cNvPr id="34" name="群組 33">
            <a:extLst>
              <a:ext uri="{FF2B5EF4-FFF2-40B4-BE49-F238E27FC236}">
                <a16:creationId xmlns:a16="http://schemas.microsoft.com/office/drawing/2014/main" id="{765570B7-CC14-8E5D-6E50-55E415FEF210}"/>
              </a:ext>
            </a:extLst>
          </p:cNvPr>
          <p:cNvGrpSpPr/>
          <p:nvPr/>
        </p:nvGrpSpPr>
        <p:grpSpPr>
          <a:xfrm>
            <a:off x="7213638" y="3010756"/>
            <a:ext cx="1564650" cy="1341657"/>
            <a:chOff x="7479100" y="3194141"/>
            <a:chExt cx="1564650" cy="1341657"/>
          </a:xfrm>
        </p:grpSpPr>
        <p:pic>
          <p:nvPicPr>
            <p:cNvPr id="5" name="圖片 4">
              <a:extLst>
                <a:ext uri="{FF2B5EF4-FFF2-40B4-BE49-F238E27FC236}">
                  <a16:creationId xmlns:a16="http://schemas.microsoft.com/office/drawing/2014/main" id="{402DF313-FB8E-88B6-05F6-0BC821D19157}"/>
                </a:ext>
              </a:extLst>
            </p:cNvPr>
            <p:cNvPicPr>
              <a:picLocks noChangeAspect="1"/>
            </p:cNvPicPr>
            <p:nvPr/>
          </p:nvPicPr>
          <p:blipFill rotWithShape="1">
            <a:blip r:embed="rId5"/>
            <a:srcRect l="14302" t="44161" r="46517"/>
            <a:stretch/>
          </p:blipFill>
          <p:spPr>
            <a:xfrm>
              <a:off x="7479100" y="3194141"/>
              <a:ext cx="1564650" cy="1341657"/>
            </a:xfrm>
            <a:prstGeom prst="rect">
              <a:avLst/>
            </a:prstGeom>
          </p:spPr>
        </p:pic>
        <p:sp>
          <p:nvSpPr>
            <p:cNvPr id="6" name="矩形 5">
              <a:extLst>
                <a:ext uri="{FF2B5EF4-FFF2-40B4-BE49-F238E27FC236}">
                  <a16:creationId xmlns:a16="http://schemas.microsoft.com/office/drawing/2014/main" id="{9F87BAC8-D9B0-B9C7-EFAF-1D8EF0076CC3}"/>
                </a:ext>
              </a:extLst>
            </p:cNvPr>
            <p:cNvSpPr/>
            <p:nvPr/>
          </p:nvSpPr>
          <p:spPr>
            <a:xfrm>
              <a:off x="8335087" y="3615209"/>
              <a:ext cx="208800" cy="157969"/>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7" name="矩形 6">
              <a:extLst>
                <a:ext uri="{FF2B5EF4-FFF2-40B4-BE49-F238E27FC236}">
                  <a16:creationId xmlns:a16="http://schemas.microsoft.com/office/drawing/2014/main" id="{179A4872-417C-9D45-C227-259C17887155}"/>
                </a:ext>
              </a:extLst>
            </p:cNvPr>
            <p:cNvSpPr/>
            <p:nvPr/>
          </p:nvSpPr>
          <p:spPr>
            <a:xfrm>
              <a:off x="8543887" y="3983712"/>
              <a:ext cx="271513" cy="269712"/>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8" name="矩形 7">
              <a:extLst>
                <a:ext uri="{FF2B5EF4-FFF2-40B4-BE49-F238E27FC236}">
                  <a16:creationId xmlns:a16="http://schemas.microsoft.com/office/drawing/2014/main" id="{1A1E3DD3-2D74-FD1D-C88B-99E83EC433D6}"/>
                </a:ext>
              </a:extLst>
            </p:cNvPr>
            <p:cNvSpPr/>
            <p:nvPr/>
          </p:nvSpPr>
          <p:spPr>
            <a:xfrm>
              <a:off x="8696262" y="3848856"/>
              <a:ext cx="208800" cy="269712"/>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9" name="矩形 8">
              <a:extLst>
                <a:ext uri="{FF2B5EF4-FFF2-40B4-BE49-F238E27FC236}">
                  <a16:creationId xmlns:a16="http://schemas.microsoft.com/office/drawing/2014/main" id="{9EAC3503-53AF-E5EA-C799-DD2B5A519B6D}"/>
                </a:ext>
              </a:extLst>
            </p:cNvPr>
            <p:cNvSpPr/>
            <p:nvPr/>
          </p:nvSpPr>
          <p:spPr>
            <a:xfrm>
              <a:off x="8196399" y="3721709"/>
              <a:ext cx="245419" cy="243197"/>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10" name="矩形 9">
              <a:extLst>
                <a:ext uri="{FF2B5EF4-FFF2-40B4-BE49-F238E27FC236}">
                  <a16:creationId xmlns:a16="http://schemas.microsoft.com/office/drawing/2014/main" id="{1DE58455-0CFD-2B1E-8CEC-4021B0A3BCA8}"/>
                </a:ext>
              </a:extLst>
            </p:cNvPr>
            <p:cNvSpPr/>
            <p:nvPr/>
          </p:nvSpPr>
          <p:spPr>
            <a:xfrm>
              <a:off x="7999873" y="4010229"/>
              <a:ext cx="335214" cy="243196"/>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grpSp>
      <p:pic>
        <p:nvPicPr>
          <p:cNvPr id="25" name="圖片 24">
            <a:extLst>
              <a:ext uri="{FF2B5EF4-FFF2-40B4-BE49-F238E27FC236}">
                <a16:creationId xmlns:a16="http://schemas.microsoft.com/office/drawing/2014/main" id="{DA83A83E-9612-94B4-E513-47B5D2A277FD}"/>
              </a:ext>
            </a:extLst>
          </p:cNvPr>
          <p:cNvPicPr>
            <a:picLocks noChangeAspect="1"/>
          </p:cNvPicPr>
          <p:nvPr/>
        </p:nvPicPr>
        <p:blipFill>
          <a:blip r:embed="rId6"/>
          <a:stretch>
            <a:fillRect/>
          </a:stretch>
        </p:blipFill>
        <p:spPr>
          <a:xfrm>
            <a:off x="7667213" y="1632686"/>
            <a:ext cx="503546" cy="488951"/>
          </a:xfrm>
          <a:prstGeom prst="rect">
            <a:avLst/>
          </a:prstGeom>
        </p:spPr>
      </p:pic>
      <p:sp>
        <p:nvSpPr>
          <p:cNvPr id="26" name="文字方塊 25">
            <a:extLst>
              <a:ext uri="{FF2B5EF4-FFF2-40B4-BE49-F238E27FC236}">
                <a16:creationId xmlns:a16="http://schemas.microsoft.com/office/drawing/2014/main" id="{7EF57839-BC68-3EE0-1AEB-F10BEFA4EE8F}"/>
              </a:ext>
            </a:extLst>
          </p:cNvPr>
          <p:cNvSpPr txBox="1"/>
          <p:nvPr/>
        </p:nvSpPr>
        <p:spPr>
          <a:xfrm>
            <a:off x="6980267" y="2146947"/>
            <a:ext cx="19800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1" i="0" u="none" strike="noStrike" kern="0" cap="none" spc="0" normalizeH="0" baseline="0" noProof="0">
                <a:ln>
                  <a:noFill/>
                </a:ln>
                <a:solidFill>
                  <a:srgbClr val="000000"/>
                </a:solidFill>
                <a:effectLst/>
                <a:uLnTx/>
                <a:uFillTx/>
                <a:latin typeface="DFKai-SB"/>
                <a:ea typeface="DFKai-SB"/>
                <a:sym typeface="Arial"/>
              </a:rPr>
              <a:t>Yolov7 with </a:t>
            </a:r>
            <a:r>
              <a:rPr kumimoji="0" lang="en-US" altLang="zh-TW" sz="1400" b="1" i="0" u="none" strike="noStrike" kern="0" cap="none" spc="0" normalizeH="0" baseline="0" noProof="0" err="1">
                <a:ln>
                  <a:noFill/>
                </a:ln>
                <a:solidFill>
                  <a:srgbClr val="000000"/>
                </a:solidFill>
                <a:effectLst/>
                <a:uLnTx/>
                <a:uFillTx/>
                <a:latin typeface="DFKai-SB"/>
                <a:ea typeface="DFKai-SB"/>
                <a:sym typeface="Arial"/>
              </a:rPr>
              <a:t>Deepsort</a:t>
            </a:r>
            <a:endParaRPr kumimoji="0" lang="en-US" altLang="zh-TW" sz="1400" b="1" i="0" u="none" strike="noStrike" kern="0" cap="none" spc="0" normalizeH="0" baseline="0" noProof="0">
              <a:ln>
                <a:noFill/>
              </a:ln>
              <a:solidFill>
                <a:srgbClr val="000000"/>
              </a:solidFill>
              <a:effectLst/>
              <a:uLnTx/>
              <a:uFillTx/>
              <a:latin typeface="DFKai-SB"/>
              <a:ea typeface="DFKai-SB"/>
              <a:sym typeface="Arial"/>
            </a:endParaRPr>
          </a:p>
        </p:txBody>
      </p:sp>
      <p:sp>
        <p:nvSpPr>
          <p:cNvPr id="27" name="箭號: 向右 26">
            <a:extLst>
              <a:ext uri="{FF2B5EF4-FFF2-40B4-BE49-F238E27FC236}">
                <a16:creationId xmlns:a16="http://schemas.microsoft.com/office/drawing/2014/main" id="{88AC76ED-D21F-10F4-400E-DCAC8C9670CE}"/>
              </a:ext>
            </a:extLst>
          </p:cNvPr>
          <p:cNvSpPr/>
          <p:nvPr/>
        </p:nvSpPr>
        <p:spPr>
          <a:xfrm>
            <a:off x="6588000" y="1902372"/>
            <a:ext cx="849600" cy="1136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pic>
        <p:nvPicPr>
          <p:cNvPr id="29" name="圖片 28">
            <a:extLst>
              <a:ext uri="{FF2B5EF4-FFF2-40B4-BE49-F238E27FC236}">
                <a16:creationId xmlns:a16="http://schemas.microsoft.com/office/drawing/2014/main" id="{CE99E722-BE98-EF11-ADDA-4F1C40CBC60B}"/>
              </a:ext>
            </a:extLst>
          </p:cNvPr>
          <p:cNvPicPr>
            <a:picLocks noChangeAspect="1"/>
          </p:cNvPicPr>
          <p:nvPr/>
        </p:nvPicPr>
        <p:blipFill rotWithShape="1">
          <a:blip r:embed="rId5"/>
          <a:srcRect l="14302" t="44161" r="46517"/>
          <a:stretch/>
        </p:blipFill>
        <p:spPr>
          <a:xfrm>
            <a:off x="4990955" y="1320899"/>
            <a:ext cx="1497600" cy="1284163"/>
          </a:xfrm>
          <a:prstGeom prst="rect">
            <a:avLst/>
          </a:prstGeom>
        </p:spPr>
      </p:pic>
      <p:sp>
        <p:nvSpPr>
          <p:cNvPr id="33" name="箭號: 向右 32">
            <a:extLst>
              <a:ext uri="{FF2B5EF4-FFF2-40B4-BE49-F238E27FC236}">
                <a16:creationId xmlns:a16="http://schemas.microsoft.com/office/drawing/2014/main" id="{E337B8DF-6C80-D5E2-428A-E26F81743C1A}"/>
              </a:ext>
            </a:extLst>
          </p:cNvPr>
          <p:cNvSpPr/>
          <p:nvPr/>
        </p:nvSpPr>
        <p:spPr>
          <a:xfrm rot="5400000">
            <a:off x="7746622" y="2639041"/>
            <a:ext cx="488189" cy="1195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35" name="箭號: 向下 34">
            <a:extLst>
              <a:ext uri="{FF2B5EF4-FFF2-40B4-BE49-F238E27FC236}">
                <a16:creationId xmlns:a16="http://schemas.microsoft.com/office/drawing/2014/main" id="{540E0268-1A20-4330-3BB3-112B4790223C}"/>
              </a:ext>
            </a:extLst>
          </p:cNvPr>
          <p:cNvSpPr/>
          <p:nvPr/>
        </p:nvSpPr>
        <p:spPr>
          <a:xfrm rot="5400000">
            <a:off x="6748827" y="3280776"/>
            <a:ext cx="149650" cy="6701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pic>
        <p:nvPicPr>
          <p:cNvPr id="37" name="圖片 36" descr="一張含有 標誌, 設計 的圖片&#10;&#10;自動產生的描述">
            <a:extLst>
              <a:ext uri="{FF2B5EF4-FFF2-40B4-BE49-F238E27FC236}">
                <a16:creationId xmlns:a16="http://schemas.microsoft.com/office/drawing/2014/main" id="{CCDC88E4-E8E2-B2A1-75BF-508134673909}"/>
              </a:ext>
            </a:extLst>
          </p:cNvPr>
          <p:cNvPicPr>
            <a:picLocks noChangeAspect="1"/>
          </p:cNvPicPr>
          <p:nvPr/>
        </p:nvPicPr>
        <p:blipFill>
          <a:blip r:embed="rId7"/>
          <a:stretch>
            <a:fillRect/>
          </a:stretch>
        </p:blipFill>
        <p:spPr>
          <a:xfrm>
            <a:off x="5062683" y="2955164"/>
            <a:ext cx="1343181" cy="1343181"/>
          </a:xfrm>
          <a:prstGeom prst="rect">
            <a:avLst/>
          </a:prstGeom>
        </p:spPr>
      </p:pic>
      <p:sp>
        <p:nvSpPr>
          <p:cNvPr id="2" name="文字方塊 1">
            <a:extLst>
              <a:ext uri="{FF2B5EF4-FFF2-40B4-BE49-F238E27FC236}">
                <a16:creationId xmlns:a16="http://schemas.microsoft.com/office/drawing/2014/main" id="{9DE7EE92-D34A-628B-B5DB-46EECA642094}"/>
              </a:ext>
            </a:extLst>
          </p:cNvPr>
          <p:cNvSpPr txBox="1"/>
          <p:nvPr/>
        </p:nvSpPr>
        <p:spPr>
          <a:xfrm>
            <a:off x="7286987" y="4414176"/>
            <a:ext cx="15588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畫面捕捉到 N 台</a:t>
            </a:r>
          </a:p>
        </p:txBody>
      </p:sp>
      <p:sp>
        <p:nvSpPr>
          <p:cNvPr id="4" name="文字方塊 3">
            <a:extLst>
              <a:ext uri="{FF2B5EF4-FFF2-40B4-BE49-F238E27FC236}">
                <a16:creationId xmlns:a16="http://schemas.microsoft.com/office/drawing/2014/main" id="{66A7D963-6234-D72B-C1A4-299C2AC0203E}"/>
              </a:ext>
            </a:extLst>
          </p:cNvPr>
          <p:cNvSpPr txBox="1"/>
          <p:nvPr/>
        </p:nvSpPr>
        <p:spPr>
          <a:xfrm>
            <a:off x="5028530" y="2603278"/>
            <a:ext cx="14900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即時WebCam畫面</a:t>
            </a:r>
          </a:p>
        </p:txBody>
      </p:sp>
      <p:sp>
        <p:nvSpPr>
          <p:cNvPr id="12" name="矩形 11">
            <a:extLst>
              <a:ext uri="{FF2B5EF4-FFF2-40B4-BE49-F238E27FC236}">
                <a16:creationId xmlns:a16="http://schemas.microsoft.com/office/drawing/2014/main" id="{228E7639-CD8F-DD77-A90E-F68A36A0574E}"/>
              </a:ext>
            </a:extLst>
          </p:cNvPr>
          <p:cNvSpPr/>
          <p:nvPr/>
        </p:nvSpPr>
        <p:spPr>
          <a:xfrm>
            <a:off x="5127832" y="2603677"/>
            <a:ext cx="1232498" cy="3477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B4277EBD-1E59-E4F9-33E8-80400724D368}"/>
              </a:ext>
            </a:extLst>
          </p:cNvPr>
          <p:cNvSpPr txBox="1"/>
          <p:nvPr/>
        </p:nvSpPr>
        <p:spPr>
          <a:xfrm>
            <a:off x="4652942" y="4356104"/>
            <a:ext cx="23639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儲存車流量 N 台和時間點</a:t>
            </a:r>
          </a:p>
        </p:txBody>
      </p:sp>
      <p:pic>
        <p:nvPicPr>
          <p:cNvPr id="3" name="音訊 2">
            <a:hlinkClick r:id="" action="ppaction://media"/>
            <a:extLst>
              <a:ext uri="{FF2B5EF4-FFF2-40B4-BE49-F238E27FC236}">
                <a16:creationId xmlns:a16="http://schemas.microsoft.com/office/drawing/2014/main" id="{D1A561EC-B36A-4564-A9CE-A1C0AAFE358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176292850"/>
      </p:ext>
    </p:extLst>
  </p:cSld>
  <p:clrMapOvr>
    <a:masterClrMapping/>
  </p:clrMapOvr>
  <mc:AlternateContent xmlns:mc="http://schemas.openxmlformats.org/markup-compatibility/2006">
    <mc:Choice xmlns:p14="http://schemas.microsoft.com/office/powerpoint/2010/main" Requires="p14">
      <p:transition spd="slow" p14:dur="1400" advTm="33401">
        <p14:doors dir="vert"/>
      </p:transition>
    </mc:Choice>
    <mc:Fallback>
      <p:transition spd="slow" advTm="334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3"/>
                </p:tgtEl>
              </p:cMediaNode>
            </p:audio>
          </p:childTnLst>
        </p:cTn>
      </p:par>
    </p:tnLst>
    <p:bldLst>
      <p:bldP spid="18" grpId="0" animBg="1"/>
      <p:bldP spid="478" grpId="0" animBg="1"/>
      <p:bldP spid="479" grpId="0" animBg="1"/>
      <p:bldP spid="489" grpId="0"/>
      <p:bldP spid="22" grpId="0"/>
      <p:bldP spid="26" grpId="0"/>
      <p:bldP spid="27" grpId="0" animBg="1"/>
      <p:bldP spid="33"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69738"/>
            <a:ext cx="4206301"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dirty="0"/>
              <a:t>Method(4/5)</a:t>
            </a:r>
            <a:endParaRPr lang="zh-TW" altLang="en-US" dirty="0"/>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 name="TextBox 21">
            <a:extLst>
              <a:ext uri="{FF2B5EF4-FFF2-40B4-BE49-F238E27FC236}">
                <a16:creationId xmlns:a16="http://schemas.microsoft.com/office/drawing/2014/main" id="{784C45B0-10CF-45A2-8DDE-D40340CC059B}"/>
              </a:ext>
            </a:extLst>
          </p:cNvPr>
          <p:cNvSpPr txBox="1"/>
          <p:nvPr/>
        </p:nvSpPr>
        <p:spPr>
          <a:xfrm>
            <a:off x="356100" y="1382375"/>
            <a:ext cx="4161012" cy="2062103"/>
          </a:xfrm>
          <a:prstGeom prst="rect">
            <a:avLst/>
          </a:prstGeom>
          <a:noFill/>
        </p:spPr>
        <p:txBody>
          <a:bodyPr wrap="square" lIns="91440" tIns="45720" rIns="91440" bIns="45720" anchor="t">
            <a:spAutoFit/>
          </a:bodyPr>
          <a:lstStyle/>
          <a:p>
            <a:pPr algn="ctr">
              <a:defRPr/>
            </a:pPr>
            <a:r>
              <a:rPr lang="en-US" altLang="zh-TW" sz="1600" b="1" dirty="0">
                <a:solidFill>
                  <a:srgbClr val="281101"/>
                </a:solidFill>
                <a:ea typeface="標楷體"/>
              </a:rPr>
              <a:t>Model Prediction</a:t>
            </a:r>
            <a:endParaRPr lang="zh-TW" altLang="zh-TW" sz="1600" dirty="0">
              <a:latin typeface="標楷體"/>
              <a:ea typeface="標楷體"/>
            </a:endParaRPr>
          </a:p>
          <a:p>
            <a:pPr>
              <a:defRPr/>
            </a:pPr>
            <a:endParaRPr lang="zh-TW" altLang="en-US" sz="1600" b="1" dirty="0">
              <a:latin typeface="標楷體"/>
              <a:ea typeface="標楷體"/>
            </a:endParaRPr>
          </a:p>
          <a:p>
            <a:pPr marL="0" marR="0" lvl="0" indent="0" algn="l" defTabSz="914400">
              <a:lnSpc>
                <a:spcPct val="100000"/>
              </a:lnSpc>
              <a:spcBef>
                <a:spcPts val="0"/>
              </a:spcBef>
              <a:spcAft>
                <a:spcPts val="0"/>
              </a:spcAft>
              <a:buNone/>
              <a:tabLst/>
              <a:defRPr/>
            </a:pP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接下來，使用經過訓練之後的</a:t>
            </a:r>
            <a:r>
              <a:rPr kumimoji="0" lang="en-US" altLang="zh-TW" sz="1600" b="1" i="0" u="none" strike="noStrike" kern="0" cap="none" spc="0" normalizeH="0" baseline="0" noProof="0" dirty="0">
                <a:ln>
                  <a:noFill/>
                </a:ln>
                <a:solidFill>
                  <a:srgbClr val="000000"/>
                </a:solidFill>
                <a:effectLst/>
                <a:uLnTx/>
                <a:uFillTx/>
                <a:latin typeface="標楷體"/>
                <a:ea typeface="標楷體"/>
                <a:cs typeface="Arial"/>
                <a:sym typeface="Arial"/>
              </a:rPr>
              <a:t>Model</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用來決策目前接收到的</a:t>
            </a:r>
            <a:r>
              <a:rPr lang="zh-TW" altLang="en-US" sz="1600" b="1">
                <a:latin typeface="標楷體"/>
                <a:ea typeface="標楷體"/>
              </a:rPr>
              <a:t>即時</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資料，</a:t>
            </a:r>
            <a:r>
              <a:rPr lang="zh-TW" altLang="en-US" sz="1600" b="1">
                <a:latin typeface="標楷體"/>
                <a:ea typeface="標楷體"/>
              </a:rPr>
              <a:t>分別給予未來15、30、45、60分鐘四種預測模型來</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預測</a:t>
            </a:r>
            <a:r>
              <a:rPr lang="zh-TW" altLang="en-US" sz="1600" b="1">
                <a:latin typeface="標楷體"/>
                <a:ea typeface="標楷體"/>
              </a:rPr>
              <a:t>未來的狀態每一個都會</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有兩種</a:t>
            </a:r>
            <a:r>
              <a:rPr lang="zh-TW" altLang="en-US" sz="1600" b="1">
                <a:latin typeface="標楷體"/>
                <a:ea typeface="標楷體"/>
              </a:rPr>
              <a:t>結果</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，其中一種是國道壅塞，另一種是國道流暢，把這結果和時間點存入</a:t>
            </a:r>
            <a:r>
              <a:rPr kumimoji="0" lang="en-US" altLang="zh-TW" sz="1600" b="1" i="0" u="none" strike="noStrike" kern="0" cap="none" spc="0" normalizeH="0" baseline="0" noProof="0" dirty="0">
                <a:ln>
                  <a:noFill/>
                </a:ln>
                <a:solidFill>
                  <a:srgbClr val="000000"/>
                </a:solidFill>
                <a:effectLst/>
                <a:uLnTx/>
                <a:uFillTx/>
                <a:latin typeface="標楷體"/>
                <a:ea typeface="標楷體"/>
                <a:cs typeface="Arial"/>
                <a:sym typeface="Arial"/>
              </a:rPr>
              <a:t>sqlite3</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的資料庫</a:t>
            </a:r>
            <a:endParaRPr lang="zh-TW" altLang="zh-TW" sz="1600" b="0" i="0" u="none" strike="noStrike" kern="0" cap="none" spc="0" normalizeH="0" baseline="0" noProof="0">
              <a:ln>
                <a:noFill/>
              </a:ln>
              <a:solidFill>
                <a:srgbClr val="000000"/>
              </a:solidFill>
              <a:effectLst/>
              <a:uLnTx/>
              <a:uFillTx/>
              <a:latin typeface="標楷體"/>
              <a:ea typeface="標楷體"/>
              <a:cs typeface="Arial"/>
            </a:endParaRPr>
          </a:p>
        </p:txBody>
      </p:sp>
      <p:pic>
        <p:nvPicPr>
          <p:cNvPr id="2" name="圖片 1" descr="一張含有 標誌, 設計 的圖片&#10;&#10;自動產生的描述">
            <a:extLst>
              <a:ext uri="{FF2B5EF4-FFF2-40B4-BE49-F238E27FC236}">
                <a16:creationId xmlns:a16="http://schemas.microsoft.com/office/drawing/2014/main" id="{FD0166D2-5AE6-16B8-0E70-7B66246B0189}"/>
              </a:ext>
            </a:extLst>
          </p:cNvPr>
          <p:cNvPicPr>
            <a:picLocks noChangeAspect="1"/>
          </p:cNvPicPr>
          <p:nvPr/>
        </p:nvPicPr>
        <p:blipFill>
          <a:blip r:embed="rId5"/>
          <a:stretch>
            <a:fillRect/>
          </a:stretch>
        </p:blipFill>
        <p:spPr>
          <a:xfrm>
            <a:off x="5003966" y="1384862"/>
            <a:ext cx="844851" cy="844851"/>
          </a:xfrm>
          <a:prstGeom prst="rect">
            <a:avLst/>
          </a:prstGeom>
        </p:spPr>
      </p:pic>
      <p:sp>
        <p:nvSpPr>
          <p:cNvPr id="3" name="箭號: 向右 2">
            <a:extLst>
              <a:ext uri="{FF2B5EF4-FFF2-40B4-BE49-F238E27FC236}">
                <a16:creationId xmlns:a16="http://schemas.microsoft.com/office/drawing/2014/main" id="{D89C8FCA-FD96-BBFD-6856-38071D271CF7}"/>
              </a:ext>
            </a:extLst>
          </p:cNvPr>
          <p:cNvSpPr/>
          <p:nvPr/>
        </p:nvSpPr>
        <p:spPr>
          <a:xfrm rot="5400000">
            <a:off x="5216313" y="2430114"/>
            <a:ext cx="349374" cy="111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5" name="箭號: 向下 4">
            <a:extLst>
              <a:ext uri="{FF2B5EF4-FFF2-40B4-BE49-F238E27FC236}">
                <a16:creationId xmlns:a16="http://schemas.microsoft.com/office/drawing/2014/main" id="{258D9849-F289-162F-7A7D-5BD851A684C3}"/>
              </a:ext>
            </a:extLst>
          </p:cNvPr>
          <p:cNvSpPr/>
          <p:nvPr/>
        </p:nvSpPr>
        <p:spPr>
          <a:xfrm rot="14189402">
            <a:off x="6373492" y="2374376"/>
            <a:ext cx="133485" cy="7784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pic>
        <p:nvPicPr>
          <p:cNvPr id="6" name="圖片 5">
            <a:extLst>
              <a:ext uri="{FF2B5EF4-FFF2-40B4-BE49-F238E27FC236}">
                <a16:creationId xmlns:a16="http://schemas.microsoft.com/office/drawing/2014/main" id="{8A37A6F2-A8F9-4928-EA4C-3EFB6460CCAF}"/>
              </a:ext>
            </a:extLst>
          </p:cNvPr>
          <p:cNvPicPr>
            <a:picLocks noChangeAspect="1"/>
          </p:cNvPicPr>
          <p:nvPr/>
        </p:nvPicPr>
        <p:blipFill rotWithShape="1">
          <a:blip r:embed="rId6"/>
          <a:srcRect b="10721"/>
          <a:stretch/>
        </p:blipFill>
        <p:spPr>
          <a:xfrm>
            <a:off x="4814384" y="2765301"/>
            <a:ext cx="1224013" cy="916854"/>
          </a:xfrm>
          <a:prstGeom prst="rect">
            <a:avLst/>
          </a:prstGeom>
        </p:spPr>
      </p:pic>
      <p:sp>
        <p:nvSpPr>
          <p:cNvPr id="7" name="文字方塊 6">
            <a:extLst>
              <a:ext uri="{FF2B5EF4-FFF2-40B4-BE49-F238E27FC236}">
                <a16:creationId xmlns:a16="http://schemas.microsoft.com/office/drawing/2014/main" id="{71BF0305-7F1F-663C-9326-3A6CCF5CF10F}"/>
              </a:ext>
            </a:extLst>
          </p:cNvPr>
          <p:cNvSpPr txBox="1"/>
          <p:nvPr/>
        </p:nvSpPr>
        <p:spPr>
          <a:xfrm>
            <a:off x="4642274" y="3804523"/>
            <a:ext cx="1755595" cy="307777"/>
          </a:xfrm>
          <a:prstGeom prst="rect">
            <a:avLst/>
          </a:prstGeom>
          <a:noFill/>
        </p:spPr>
        <p:txBody>
          <a:bodyPr wrap="square" lIns="91440" tIns="45720" rIns="91440" bIns="45720" rtlCol="0" anchor="t">
            <a:spAutoFit/>
          </a:bodyPr>
          <a:lstStyle/>
          <a:p>
            <a:pPr>
              <a:defRPr/>
            </a:pPr>
            <a:r>
              <a:rPr lang="en-US" altLang="zh-TW" b="1" dirty="0">
                <a:latin typeface="DFKai-SB"/>
                <a:ea typeface="DFKai-SB"/>
              </a:rPr>
              <a:t>4個Decision Tree </a:t>
            </a:r>
          </a:p>
        </p:txBody>
      </p:sp>
      <p:sp>
        <p:nvSpPr>
          <p:cNvPr id="10" name="箭號: 向下 9">
            <a:extLst>
              <a:ext uri="{FF2B5EF4-FFF2-40B4-BE49-F238E27FC236}">
                <a16:creationId xmlns:a16="http://schemas.microsoft.com/office/drawing/2014/main" id="{994F3AF4-8878-05A5-6BE6-F9B2CF73B0FC}"/>
              </a:ext>
            </a:extLst>
          </p:cNvPr>
          <p:cNvSpPr/>
          <p:nvPr/>
        </p:nvSpPr>
        <p:spPr>
          <a:xfrm rot="17909467">
            <a:off x="6389040" y="3195074"/>
            <a:ext cx="133485" cy="7784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sp>
        <p:nvSpPr>
          <p:cNvPr id="11" name="文字方塊 10">
            <a:extLst>
              <a:ext uri="{FF2B5EF4-FFF2-40B4-BE49-F238E27FC236}">
                <a16:creationId xmlns:a16="http://schemas.microsoft.com/office/drawing/2014/main" id="{0564E0EF-AE17-423F-B8DF-7ED18F585298}"/>
              </a:ext>
            </a:extLst>
          </p:cNvPr>
          <p:cNvSpPr txBox="1"/>
          <p:nvPr/>
        </p:nvSpPr>
        <p:spPr>
          <a:xfrm>
            <a:off x="6055868" y="2415249"/>
            <a:ext cx="543740" cy="3130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a:ln>
                  <a:noFill/>
                </a:ln>
                <a:solidFill>
                  <a:srgbClr val="000000"/>
                </a:solidFill>
                <a:effectLst/>
                <a:uLnTx/>
                <a:uFillTx/>
                <a:latin typeface="DFKai-SB"/>
                <a:ea typeface="DFKai-SB"/>
                <a:sym typeface="Arial"/>
              </a:rPr>
              <a:t>壅塞</a:t>
            </a:r>
          </a:p>
        </p:txBody>
      </p:sp>
      <p:sp>
        <p:nvSpPr>
          <p:cNvPr id="12" name="文字方塊 11">
            <a:extLst>
              <a:ext uri="{FF2B5EF4-FFF2-40B4-BE49-F238E27FC236}">
                <a16:creationId xmlns:a16="http://schemas.microsoft.com/office/drawing/2014/main" id="{0931EA59-DE24-65DB-692A-BEE752312633}"/>
              </a:ext>
            </a:extLst>
          </p:cNvPr>
          <p:cNvSpPr txBox="1"/>
          <p:nvPr/>
        </p:nvSpPr>
        <p:spPr>
          <a:xfrm>
            <a:off x="6122925" y="3674709"/>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a:ln>
                  <a:noFill/>
                </a:ln>
                <a:solidFill>
                  <a:srgbClr val="000000"/>
                </a:solidFill>
                <a:effectLst/>
                <a:uLnTx/>
                <a:uFillTx/>
                <a:latin typeface="DFKai-SB"/>
                <a:ea typeface="DFKai-SB"/>
                <a:sym typeface="Arial"/>
              </a:rPr>
              <a:t>流暢</a:t>
            </a:r>
          </a:p>
        </p:txBody>
      </p:sp>
      <p:pic>
        <p:nvPicPr>
          <p:cNvPr id="13" name="圖片 12">
            <a:extLst>
              <a:ext uri="{FF2B5EF4-FFF2-40B4-BE49-F238E27FC236}">
                <a16:creationId xmlns:a16="http://schemas.microsoft.com/office/drawing/2014/main" id="{BD79954E-CE82-5FBE-D295-936F267F66D7}"/>
              </a:ext>
            </a:extLst>
          </p:cNvPr>
          <p:cNvPicPr>
            <a:picLocks noChangeAspect="1"/>
          </p:cNvPicPr>
          <p:nvPr/>
        </p:nvPicPr>
        <p:blipFill>
          <a:blip r:embed="rId7"/>
          <a:stretch>
            <a:fillRect/>
          </a:stretch>
        </p:blipFill>
        <p:spPr>
          <a:xfrm>
            <a:off x="6828152" y="3445383"/>
            <a:ext cx="1047512" cy="718800"/>
          </a:xfrm>
          <a:prstGeom prst="rect">
            <a:avLst/>
          </a:prstGeom>
        </p:spPr>
      </p:pic>
      <p:pic>
        <p:nvPicPr>
          <p:cNvPr id="14" name="圖片 13">
            <a:extLst>
              <a:ext uri="{FF2B5EF4-FFF2-40B4-BE49-F238E27FC236}">
                <a16:creationId xmlns:a16="http://schemas.microsoft.com/office/drawing/2014/main" id="{7756187D-7C44-1716-132B-A2C5B99EA42A}"/>
              </a:ext>
            </a:extLst>
          </p:cNvPr>
          <p:cNvPicPr>
            <a:picLocks noChangeAspect="1"/>
          </p:cNvPicPr>
          <p:nvPr/>
        </p:nvPicPr>
        <p:blipFill>
          <a:blip r:embed="rId8"/>
          <a:stretch>
            <a:fillRect/>
          </a:stretch>
        </p:blipFill>
        <p:spPr>
          <a:xfrm>
            <a:off x="6824601" y="2194502"/>
            <a:ext cx="1151491" cy="597111"/>
          </a:xfrm>
          <a:prstGeom prst="rect">
            <a:avLst/>
          </a:prstGeom>
        </p:spPr>
      </p:pic>
      <p:sp>
        <p:nvSpPr>
          <p:cNvPr id="15" name="右大括弧 14">
            <a:extLst>
              <a:ext uri="{FF2B5EF4-FFF2-40B4-BE49-F238E27FC236}">
                <a16:creationId xmlns:a16="http://schemas.microsoft.com/office/drawing/2014/main" id="{E28D17AA-88B2-7E25-F8DA-C20D5E6F7CC7}"/>
              </a:ext>
            </a:extLst>
          </p:cNvPr>
          <p:cNvSpPr/>
          <p:nvPr/>
        </p:nvSpPr>
        <p:spPr>
          <a:xfrm>
            <a:off x="8022278" y="2501732"/>
            <a:ext cx="286191" cy="13346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281101"/>
              </a:solidFill>
              <a:effectLst/>
              <a:uLnTx/>
              <a:uFillTx/>
              <a:latin typeface="Arial"/>
              <a:ea typeface="新細明體" panose="02020500000000000000" pitchFamily="18" charset="-120"/>
              <a:cs typeface="+mn-cs"/>
              <a:sym typeface="Arial"/>
            </a:endParaRPr>
          </a:p>
        </p:txBody>
      </p:sp>
      <p:sp>
        <p:nvSpPr>
          <p:cNvPr id="16" name="箭號: 向右 15">
            <a:extLst>
              <a:ext uri="{FF2B5EF4-FFF2-40B4-BE49-F238E27FC236}">
                <a16:creationId xmlns:a16="http://schemas.microsoft.com/office/drawing/2014/main" id="{BD8AB0F2-7BD1-99A2-5289-27D6B2631626}"/>
              </a:ext>
            </a:extLst>
          </p:cNvPr>
          <p:cNvSpPr/>
          <p:nvPr/>
        </p:nvSpPr>
        <p:spPr>
          <a:xfrm>
            <a:off x="8214111" y="3115300"/>
            <a:ext cx="212172" cy="1075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pic>
        <p:nvPicPr>
          <p:cNvPr id="19" name="圖形 18">
            <a:extLst>
              <a:ext uri="{FF2B5EF4-FFF2-40B4-BE49-F238E27FC236}">
                <a16:creationId xmlns:a16="http://schemas.microsoft.com/office/drawing/2014/main" id="{7D6F5E39-4292-9AF1-EE58-1DD9664EFC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11557" y="2712206"/>
            <a:ext cx="684788" cy="913732"/>
          </a:xfrm>
          <a:prstGeom prst="rect">
            <a:avLst/>
          </a:prstGeom>
        </p:spPr>
      </p:pic>
      <p:sp>
        <p:nvSpPr>
          <p:cNvPr id="8" name="文字方塊 7">
            <a:extLst>
              <a:ext uri="{FF2B5EF4-FFF2-40B4-BE49-F238E27FC236}">
                <a16:creationId xmlns:a16="http://schemas.microsoft.com/office/drawing/2014/main" id="{E921A79C-A4B0-AE77-7529-4BDF96E79B56}"/>
              </a:ext>
            </a:extLst>
          </p:cNvPr>
          <p:cNvSpPr txBox="1"/>
          <p:nvPr/>
        </p:nvSpPr>
        <p:spPr>
          <a:xfrm>
            <a:off x="4570316" y="1085472"/>
            <a:ext cx="18888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車流量 N 台和時間點</a:t>
            </a:r>
          </a:p>
        </p:txBody>
      </p:sp>
      <p:sp>
        <p:nvSpPr>
          <p:cNvPr id="17" name="文字方塊 16">
            <a:extLst>
              <a:ext uri="{FF2B5EF4-FFF2-40B4-BE49-F238E27FC236}">
                <a16:creationId xmlns:a16="http://schemas.microsoft.com/office/drawing/2014/main" id="{55CD2752-3634-802C-177E-DB91713D2987}"/>
              </a:ext>
            </a:extLst>
          </p:cNvPr>
          <p:cNvSpPr txBox="1"/>
          <p:nvPr/>
        </p:nvSpPr>
        <p:spPr>
          <a:xfrm>
            <a:off x="8096147" y="3628196"/>
            <a:ext cx="10469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b="1">
                <a:latin typeface="DFKai-SB"/>
                <a:ea typeface="DFKai-SB"/>
              </a:rPr>
              <a:t>未來</a:t>
            </a:r>
            <a:endParaRPr lang="zh-TW" altLang="en-US" sz="1200">
              <a:ea typeface="DFKai-SB"/>
            </a:endParaRPr>
          </a:p>
          <a:p>
            <a:r>
              <a:rPr lang="zh-TW" sz="1200" b="1">
                <a:latin typeface="DFKai-SB"/>
                <a:ea typeface="DFKai-SB"/>
              </a:rPr>
              <a:t>15、30、45、60分鐘</a:t>
            </a:r>
            <a:r>
              <a:rPr lang="zh-TW" altLang="en-US" sz="1200" b="1">
                <a:latin typeface="DFKai-SB"/>
                <a:ea typeface="DFKai-SB"/>
              </a:rPr>
              <a:t>狀態預測</a:t>
            </a:r>
            <a:endParaRPr lang="zh-TW" altLang="en-US" sz="1200">
              <a:ea typeface="DFKai-SB"/>
            </a:endParaRPr>
          </a:p>
        </p:txBody>
      </p:sp>
      <p:pic>
        <p:nvPicPr>
          <p:cNvPr id="4" name="音訊 3">
            <a:hlinkClick r:id="" action="ppaction://media"/>
            <a:extLst>
              <a:ext uri="{FF2B5EF4-FFF2-40B4-BE49-F238E27FC236}">
                <a16:creationId xmlns:a16="http://schemas.microsoft.com/office/drawing/2014/main" id="{BAC952CE-16F4-43F8-8EA1-1146FB96BA6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995172799"/>
      </p:ext>
    </p:extLst>
  </p:cSld>
  <p:clrMapOvr>
    <a:masterClrMapping/>
  </p:clrMapOvr>
  <mc:AlternateContent xmlns:mc="http://schemas.openxmlformats.org/markup-compatibility/2006">
    <mc:Choice xmlns:p14="http://schemas.microsoft.com/office/powerpoint/2010/main" Requires="p14">
      <p:transition spd="slow" p14:dur="1400" advTm="39159">
        <p14:doors dir="vert"/>
      </p:transition>
    </mc:Choice>
    <mc:Fallback>
      <p:transition spd="slow" advTm="391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0" fill="hold" display="0">
                  <p:stCondLst>
                    <p:cond delay="indefinite"/>
                  </p:stCondLst>
                  <p:endCondLst>
                    <p:cond evt="onStopAudio" delay="0">
                      <p:tgtEl>
                        <p:sldTgt/>
                      </p:tgtEl>
                    </p:cond>
                  </p:endCondLst>
                </p:cTn>
                <p:tgtEl>
                  <p:spTgt spid="4"/>
                </p:tgtEl>
              </p:cMediaNode>
            </p:audio>
          </p:childTnLst>
        </p:cTn>
      </p:par>
    </p:tnLst>
    <p:bldLst>
      <p:bldP spid="18" grpId="0" animBg="1"/>
      <p:bldP spid="478" grpId="0" animBg="1"/>
      <p:bldP spid="479" grpId="0" animBg="1"/>
      <p:bldP spid="489" grpId="0"/>
      <p:bldP spid="22" grpId="0"/>
      <p:bldP spid="3" grpId="0" animBg="1"/>
      <p:bldP spid="5" grpId="0" animBg="1"/>
      <p:bldP spid="7" grpId="0"/>
      <p:bldP spid="10" grpId="0" animBg="1"/>
      <p:bldP spid="11" grpId="0"/>
      <p:bldP spid="12" grpId="0"/>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69738"/>
            <a:ext cx="4206301"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dirty="0"/>
              <a:t>Method(5/5)</a:t>
            </a:r>
            <a:endParaRPr lang="zh-TW" altLang="en-US" dirty="0"/>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2" name="TextBox 21">
            <a:extLst>
              <a:ext uri="{FF2B5EF4-FFF2-40B4-BE49-F238E27FC236}">
                <a16:creationId xmlns:a16="http://schemas.microsoft.com/office/drawing/2014/main" id="{784C45B0-10CF-45A2-8DDE-D40340CC059B}"/>
              </a:ext>
            </a:extLst>
          </p:cNvPr>
          <p:cNvSpPr txBox="1"/>
          <p:nvPr/>
        </p:nvSpPr>
        <p:spPr>
          <a:xfrm>
            <a:off x="356100" y="1382375"/>
            <a:ext cx="4161012" cy="1815882"/>
          </a:xfrm>
          <a:prstGeom prst="rect">
            <a:avLst/>
          </a:prstGeom>
          <a:noFill/>
        </p:spPr>
        <p:txBody>
          <a:bodyPr wrap="square" lIns="91440" tIns="45720" rIns="91440" bIns="45720" anchor="t">
            <a:spAutoFit/>
          </a:bodyPr>
          <a:lstStyle/>
          <a:p>
            <a:pPr algn="ctr">
              <a:defRPr/>
            </a:pPr>
            <a:r>
              <a:rPr lang="en-US" altLang="zh-TW" sz="1600" b="1" dirty="0">
                <a:solidFill>
                  <a:srgbClr val="281101"/>
                </a:solidFill>
                <a:ea typeface="標楷體"/>
              </a:rPr>
              <a:t>Driver App</a:t>
            </a:r>
            <a:endParaRPr lang="zh-TW" altLang="zh-TW" sz="1600" dirty="0">
              <a:latin typeface="標楷體"/>
              <a:ea typeface="標楷體"/>
            </a:endParaRPr>
          </a:p>
          <a:p>
            <a:pPr>
              <a:defRPr/>
            </a:pP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接下來將資料庫的資料提供給使用者的手機</a:t>
            </a:r>
            <a:r>
              <a:rPr kumimoji="0" lang="en-US" altLang="zh-TW" sz="1600" b="1" i="0" u="none" strike="noStrike" kern="0" cap="none" spc="0" normalizeH="0" baseline="0" noProof="0" dirty="0">
                <a:ln>
                  <a:noFill/>
                </a:ln>
                <a:solidFill>
                  <a:srgbClr val="000000"/>
                </a:solidFill>
                <a:effectLst/>
                <a:uLnTx/>
                <a:uFillTx/>
                <a:latin typeface="標楷體"/>
                <a:ea typeface="標楷體"/>
                <a:cs typeface="Arial"/>
                <a:sym typeface="Arial"/>
              </a:rPr>
              <a:t>APP</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存取資料，使用者的前端部分會顯示出</a:t>
            </a:r>
            <a:r>
              <a:rPr lang="zh-TW" altLang="en-US" sz="1600" b="1">
                <a:latin typeface="標楷體"/>
                <a:ea typeface="標楷體"/>
              </a:rPr>
              <a:t>未來15、30、45、60分鐘</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的</a:t>
            </a:r>
            <a:r>
              <a:rPr lang="zh-TW" altLang="en-US" sz="1600" b="1">
                <a:latin typeface="標楷體"/>
                <a:ea typeface="標楷體"/>
              </a:rPr>
              <a:t>壅塞</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狀態</a:t>
            </a:r>
            <a:r>
              <a:rPr lang="zh-TW" altLang="en-US" sz="1600" b="1">
                <a:latin typeface="標楷體"/>
                <a:ea typeface="標楷體"/>
              </a:rPr>
              <a:t>，</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車輛駕駛可以根據這個資訊來進一步判斷</a:t>
            </a:r>
            <a:r>
              <a:rPr lang="zh-TW" altLang="en-US" sz="1600" b="1">
                <a:latin typeface="標楷體"/>
                <a:ea typeface="標楷體"/>
              </a:rPr>
              <a:t>何時</a:t>
            </a:r>
            <a:r>
              <a:rPr kumimoji="0" lang="zh-TW" altLang="en-US" sz="1600" b="1" i="0" u="none" strike="noStrike" kern="0" cap="none" spc="0" normalizeH="0" baseline="0" noProof="0">
                <a:ln>
                  <a:noFill/>
                </a:ln>
                <a:solidFill>
                  <a:srgbClr val="000000"/>
                </a:solidFill>
                <a:effectLst/>
                <a:uLnTx/>
                <a:uFillTx/>
                <a:latin typeface="標楷體"/>
                <a:ea typeface="標楷體"/>
                <a:cs typeface="Arial"/>
                <a:sym typeface="Arial"/>
              </a:rPr>
              <a:t>要前往此國道，來避免不必要的等待和減緩國道壅塞的問題。</a:t>
            </a:r>
            <a:endParaRPr lang="zh-TW" altLang="zh-TW" sz="1600" b="0" i="0" u="none" strike="noStrike" kern="0" cap="none" spc="0" normalizeH="0" baseline="0" noProof="0">
              <a:ln>
                <a:noFill/>
              </a:ln>
              <a:solidFill>
                <a:srgbClr val="000000"/>
              </a:solidFill>
              <a:effectLst/>
              <a:uLnTx/>
              <a:uFillTx/>
              <a:latin typeface="標楷體"/>
              <a:ea typeface="標楷體"/>
              <a:cs typeface="Arial"/>
            </a:endParaRPr>
          </a:p>
        </p:txBody>
      </p:sp>
      <p:pic>
        <p:nvPicPr>
          <p:cNvPr id="2" name="圖片 1">
            <a:extLst>
              <a:ext uri="{FF2B5EF4-FFF2-40B4-BE49-F238E27FC236}">
                <a16:creationId xmlns:a16="http://schemas.microsoft.com/office/drawing/2014/main" id="{F7E94308-4008-0F1F-B3B1-EA6AD8E60883}"/>
              </a:ext>
            </a:extLst>
          </p:cNvPr>
          <p:cNvPicPr>
            <a:picLocks noChangeAspect="1"/>
          </p:cNvPicPr>
          <p:nvPr/>
        </p:nvPicPr>
        <p:blipFill>
          <a:blip r:embed="rId5"/>
          <a:stretch>
            <a:fillRect/>
          </a:stretch>
        </p:blipFill>
        <p:spPr>
          <a:xfrm>
            <a:off x="4797426" y="2176976"/>
            <a:ext cx="1156015" cy="1545652"/>
          </a:xfrm>
          <a:prstGeom prst="rect">
            <a:avLst/>
          </a:prstGeom>
        </p:spPr>
      </p:pic>
      <p:sp>
        <p:nvSpPr>
          <p:cNvPr id="3" name="箭號: 向右 2">
            <a:extLst>
              <a:ext uri="{FF2B5EF4-FFF2-40B4-BE49-F238E27FC236}">
                <a16:creationId xmlns:a16="http://schemas.microsoft.com/office/drawing/2014/main" id="{66E247B4-E674-6856-1072-C6D908EC7247}"/>
              </a:ext>
            </a:extLst>
          </p:cNvPr>
          <p:cNvSpPr/>
          <p:nvPr/>
        </p:nvSpPr>
        <p:spPr>
          <a:xfrm>
            <a:off x="6321600" y="2952000"/>
            <a:ext cx="986400" cy="151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7DC"/>
              </a:solidFill>
              <a:effectLst/>
              <a:uLnTx/>
              <a:uFillTx/>
              <a:latin typeface="Arial"/>
              <a:ea typeface="新細明體" panose="02020500000000000000" pitchFamily="18" charset="-120"/>
              <a:cs typeface="+mn-cs"/>
              <a:sym typeface="Arial"/>
            </a:endParaRPr>
          </a:p>
        </p:txBody>
      </p:sp>
      <p:pic>
        <p:nvPicPr>
          <p:cNvPr id="1026" name="Picture 2" descr="App, car, mobile, service, smartphone icon - Download on Iconfinder">
            <a:extLst>
              <a:ext uri="{FF2B5EF4-FFF2-40B4-BE49-F238E27FC236}">
                <a16:creationId xmlns:a16="http://schemas.microsoft.com/office/drawing/2014/main" id="{46B76294-E670-1134-3FF9-7E4FAA4EBD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2708" y="2308800"/>
            <a:ext cx="1437600" cy="14376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372636E0-7C6A-613B-5819-E106978585E9}"/>
              </a:ext>
            </a:extLst>
          </p:cNvPr>
          <p:cNvSpPr txBox="1"/>
          <p:nvPr/>
        </p:nvSpPr>
        <p:spPr>
          <a:xfrm>
            <a:off x="4570750" y="3745251"/>
            <a:ext cx="19558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b="1">
                <a:latin typeface="DFKai-SB"/>
                <a:ea typeface="DFKai-SB"/>
              </a:rPr>
              <a:t>未來15、30、45、60分鐘</a:t>
            </a:r>
            <a:r>
              <a:rPr lang="zh-TW" altLang="en-US" b="1">
                <a:latin typeface="DFKai-SB"/>
                <a:ea typeface="DFKai-SB"/>
              </a:rPr>
              <a:t>的狀態預測</a:t>
            </a:r>
          </a:p>
        </p:txBody>
      </p:sp>
      <p:sp>
        <p:nvSpPr>
          <p:cNvPr id="5" name="文字方塊 4">
            <a:extLst>
              <a:ext uri="{FF2B5EF4-FFF2-40B4-BE49-F238E27FC236}">
                <a16:creationId xmlns:a16="http://schemas.microsoft.com/office/drawing/2014/main" id="{10FDB799-B6FF-A1D0-605C-D28CE9977445}"/>
              </a:ext>
            </a:extLst>
          </p:cNvPr>
          <p:cNvSpPr txBox="1"/>
          <p:nvPr/>
        </p:nvSpPr>
        <p:spPr>
          <a:xfrm>
            <a:off x="7703672" y="3745250"/>
            <a:ext cx="12879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顯示即時資訊給車輛駕駛</a:t>
            </a:r>
            <a:endParaRPr lang="zh-TW" altLang="en-US" b="1" dirty="0">
              <a:latin typeface="DFKai-SB"/>
              <a:ea typeface="DFKai-SB"/>
            </a:endParaRPr>
          </a:p>
        </p:txBody>
      </p:sp>
      <p:pic>
        <p:nvPicPr>
          <p:cNvPr id="6" name="音訊 5">
            <a:hlinkClick r:id="" action="ppaction://media"/>
            <a:extLst>
              <a:ext uri="{FF2B5EF4-FFF2-40B4-BE49-F238E27FC236}">
                <a16:creationId xmlns:a16="http://schemas.microsoft.com/office/drawing/2014/main" id="{7781E7F0-B771-4D4B-A264-F8B86E2248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162740760"/>
      </p:ext>
    </p:extLst>
  </p:cSld>
  <p:clrMapOvr>
    <a:masterClrMapping/>
  </p:clrMapOvr>
  <mc:AlternateContent xmlns:mc="http://schemas.openxmlformats.org/markup-compatibility/2006">
    <mc:Choice xmlns:p14="http://schemas.microsoft.com/office/powerpoint/2010/main" Requires="p14">
      <p:transition spd="slow" p14:dur="1400" advTm="47658">
        <p14:doors dir="vert"/>
      </p:transition>
    </mc:Choice>
    <mc:Fallback>
      <p:transition spd="slow" advTm="476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fade">
                                      <p:cBhvr>
                                        <p:cTn id="3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6"/>
                </p:tgtEl>
              </p:cMediaNode>
            </p:audio>
          </p:childTnLst>
        </p:cTn>
      </p:par>
    </p:tnLst>
    <p:bldLst>
      <p:bldP spid="18" grpId="0" animBg="1"/>
      <p:bldP spid="478" grpId="0" animBg="1"/>
      <p:bldP spid="479" grpId="0" animBg="1"/>
      <p:bldP spid="489" grpId="0"/>
      <p:bldP spid="22"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4"/>
          <p:cNvSpPr/>
          <p:nvPr/>
        </p:nvSpPr>
        <p:spPr>
          <a:xfrm>
            <a:off x="365700" y="11966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 name="Google Shape;537;p44"/>
          <p:cNvSpPr/>
          <p:nvPr/>
        </p:nvSpPr>
        <p:spPr>
          <a:xfrm>
            <a:off x="3241706"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 name="Google Shape;538;p44"/>
          <p:cNvSpPr/>
          <p:nvPr/>
        </p:nvSpPr>
        <p:spPr>
          <a:xfrm>
            <a:off x="6117712"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 name="Google Shape;539;p44"/>
          <p:cNvSpPr/>
          <p:nvPr/>
        </p:nvSpPr>
        <p:spPr>
          <a:xfrm>
            <a:off x="365700" y="365700"/>
            <a:ext cx="8412600" cy="718800"/>
          </a:xfrm>
          <a:prstGeom prst="roundRect">
            <a:avLst>
              <a:gd name="adj" fmla="val 20371"/>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標楷體" panose="03000509000000000000" pitchFamily="65" charset="-120"/>
              <a:ea typeface="標楷體" panose="03000509000000000000" pitchFamily="65" charset="-120"/>
              <a:cs typeface="Arial"/>
              <a:sym typeface="Arial"/>
            </a:endParaRPr>
          </a:p>
        </p:txBody>
      </p:sp>
      <p:sp>
        <p:nvSpPr>
          <p:cNvPr id="540" name="Google Shape;540;p44"/>
          <p:cNvSpPr/>
          <p:nvPr/>
        </p:nvSpPr>
        <p:spPr>
          <a:xfrm>
            <a:off x="1289100" y="1981856"/>
            <a:ext cx="807300" cy="8073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 name="Google Shape;541;p44"/>
          <p:cNvSpPr/>
          <p:nvPr/>
        </p:nvSpPr>
        <p:spPr>
          <a:xfrm>
            <a:off x="4168422" y="1981856"/>
            <a:ext cx="807300" cy="807300"/>
          </a:xfrm>
          <a:prstGeom prst="roundRect">
            <a:avLst>
              <a:gd name="adj" fmla="val 1666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 name="Google Shape;542;p44"/>
          <p:cNvSpPr/>
          <p:nvPr/>
        </p:nvSpPr>
        <p:spPr>
          <a:xfrm>
            <a:off x="7041112" y="1981856"/>
            <a:ext cx="807300" cy="8073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 name="Google Shape;543;p44"/>
          <p:cNvSpPr txBox="1">
            <a:spLocks noGrp="1"/>
          </p:cNvSpPr>
          <p:nvPr>
            <p:ph type="subTitle" idx="1"/>
          </p:nvPr>
        </p:nvSpPr>
        <p:spPr>
          <a:xfrm>
            <a:off x="587850" y="2946975"/>
            <a:ext cx="2209800" cy="371400"/>
          </a:xfrm>
          <a:prstGeom prst="rect">
            <a:avLst/>
          </a:prstGeom>
        </p:spPr>
        <p:txBody>
          <a:bodyPr spcFirstLastPara="1" wrap="square" lIns="91425" tIns="91425" rIns="91425" bIns="91425" anchor="ctr" anchorCtr="0">
            <a:noAutofit/>
          </a:bodyPr>
          <a:lstStyle/>
          <a:p>
            <a:pPr marL="0" lvl="0" indent="0"/>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使用者即時的</a:t>
            </a:r>
            <a:r>
              <a:rPr lang="zh-TW" altLang="en-US" sz="1800" kern="100" dirty="0">
                <a:effectLst/>
                <a:latin typeface="Calibri" panose="020F0502020204030204" pitchFamily="34" charset="0"/>
                <a:ea typeface="標楷體" panose="03000509000000000000" pitchFamily="65" charset="-120"/>
                <a:cs typeface="Times New Roman" panose="02020603050405020304" pitchFamily="18" charset="0"/>
              </a:rPr>
              <a:t>國道</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壅塞資訊</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544" name="Google Shape;544;p44"/>
          <p:cNvSpPr txBox="1">
            <a:spLocks noGrp="1"/>
          </p:cNvSpPr>
          <p:nvPr>
            <p:ph type="subTitle" idx="3"/>
          </p:nvPr>
        </p:nvSpPr>
        <p:spPr>
          <a:xfrm>
            <a:off x="3463856" y="2946975"/>
            <a:ext cx="2209800" cy="371400"/>
          </a:xfrm>
          <a:prstGeom prst="rect">
            <a:avLst/>
          </a:prstGeom>
        </p:spPr>
        <p:txBody>
          <a:bodyPr spcFirstLastPara="1" wrap="square" lIns="91425" tIns="91425" rIns="91425" bIns="91425" anchor="ctr" anchorCtr="0">
            <a:noAutofit/>
          </a:bodyPr>
          <a:lstStyle/>
          <a:p>
            <a:pPr marL="0" lvl="0" indent="0"/>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避免</a:t>
            </a:r>
            <a:r>
              <a:rPr lang="zh-TW" altLang="en-US" sz="1800" kern="100" dirty="0">
                <a:effectLst/>
                <a:latin typeface="Calibri" panose="020F0502020204030204" pitchFamily="34" charset="0"/>
                <a:ea typeface="標楷體" panose="03000509000000000000" pitchFamily="65" charset="-120"/>
                <a:cs typeface="Times New Roman" panose="02020603050405020304" pitchFamily="18" charset="0"/>
              </a:rPr>
              <a:t>國道</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壅塞問題的延續</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546" name="Google Shape;546;p44"/>
          <p:cNvSpPr txBox="1">
            <a:spLocks noGrp="1"/>
          </p:cNvSpPr>
          <p:nvPr>
            <p:ph type="subTitle" idx="5"/>
          </p:nvPr>
        </p:nvSpPr>
        <p:spPr>
          <a:xfrm>
            <a:off x="6339862" y="2946975"/>
            <a:ext cx="2209800" cy="371400"/>
          </a:xfrm>
          <a:prstGeom prst="rect">
            <a:avLst/>
          </a:prstGeom>
        </p:spPr>
        <p:txBody>
          <a:bodyPr spcFirstLastPara="1" wrap="square" lIns="91425" tIns="91425" rIns="91425" bIns="91425" anchor="ctr" anchorCtr="0">
            <a:noAutofit/>
          </a:bodyPr>
          <a:lstStyle/>
          <a:p>
            <a:pPr marL="0" lvl="0" indent="0"/>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減低更多的碳排放問題</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549" name="Google Shape;549;p4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標楷體" panose="03000509000000000000" pitchFamily="65" charset="-120"/>
                <a:ea typeface="標楷體" panose="03000509000000000000" pitchFamily="65" charset="-120"/>
              </a:rPr>
              <a:t>系統整體功能</a:t>
            </a:r>
            <a:endParaRPr lang="en-US">
              <a:latin typeface="標楷體" panose="03000509000000000000" pitchFamily="65" charset="-120"/>
              <a:ea typeface="標楷體" panose="03000509000000000000" pitchFamily="65" charset="-120"/>
            </a:endParaRPr>
          </a:p>
        </p:txBody>
      </p:sp>
      <p:grpSp>
        <p:nvGrpSpPr>
          <p:cNvPr id="550" name="Google Shape;550;p44"/>
          <p:cNvGrpSpPr/>
          <p:nvPr/>
        </p:nvGrpSpPr>
        <p:grpSpPr>
          <a:xfrm>
            <a:off x="140187" y="954314"/>
            <a:ext cx="451033" cy="498976"/>
            <a:chOff x="1820650" y="1393100"/>
            <a:chExt cx="602100" cy="666100"/>
          </a:xfrm>
        </p:grpSpPr>
        <p:sp>
          <p:nvSpPr>
            <p:cNvPr id="551" name="Google Shape;551;p44"/>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52;p44"/>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53" name="Google Shape;553;p44"/>
          <p:cNvGrpSpPr/>
          <p:nvPr/>
        </p:nvGrpSpPr>
        <p:grpSpPr>
          <a:xfrm>
            <a:off x="8429863" y="152404"/>
            <a:ext cx="561728" cy="498962"/>
            <a:chOff x="2696275" y="963625"/>
            <a:chExt cx="678825" cy="602975"/>
          </a:xfrm>
        </p:grpSpPr>
        <p:sp>
          <p:nvSpPr>
            <p:cNvPr id="554" name="Google Shape;554;p44"/>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 name="Google Shape;555;p44"/>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 name="Google Shape;556;p44"/>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57" name="Google Shape;557;p44"/>
          <p:cNvGrpSpPr/>
          <p:nvPr/>
        </p:nvGrpSpPr>
        <p:grpSpPr>
          <a:xfrm>
            <a:off x="8562523" y="4169428"/>
            <a:ext cx="431555" cy="432703"/>
            <a:chOff x="133738" y="317889"/>
            <a:chExt cx="460473" cy="461698"/>
          </a:xfrm>
        </p:grpSpPr>
        <p:sp>
          <p:nvSpPr>
            <p:cNvPr id="558" name="Google Shape;558;p44"/>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 name="Google Shape;559;p44"/>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60" name="Google Shape;560;p44"/>
          <p:cNvGrpSpPr/>
          <p:nvPr/>
        </p:nvGrpSpPr>
        <p:grpSpPr>
          <a:xfrm>
            <a:off x="1515325" y="2208081"/>
            <a:ext cx="354849" cy="354849"/>
            <a:chOff x="4379475" y="2661350"/>
            <a:chExt cx="410325" cy="410325"/>
          </a:xfrm>
        </p:grpSpPr>
        <p:sp>
          <p:nvSpPr>
            <p:cNvPr id="561" name="Google Shape;561;p44"/>
            <p:cNvSpPr/>
            <p:nvPr/>
          </p:nvSpPr>
          <p:spPr>
            <a:xfrm>
              <a:off x="4379475" y="2661350"/>
              <a:ext cx="410325" cy="410325"/>
            </a:xfrm>
            <a:custGeom>
              <a:avLst/>
              <a:gdLst/>
              <a:ahLst/>
              <a:cxnLst/>
              <a:rect l="l" t="t" r="r" b="b"/>
              <a:pathLst>
                <a:path w="16413" h="16413" extrusionOk="0">
                  <a:moveTo>
                    <a:pt x="8206" y="962"/>
                  </a:moveTo>
                  <a:cubicBezTo>
                    <a:pt x="9682" y="962"/>
                    <a:pt x="11154" y="1412"/>
                    <a:pt x="12406" y="2302"/>
                  </a:cubicBezTo>
                  <a:cubicBezTo>
                    <a:pt x="12489" y="2362"/>
                    <a:pt x="12587" y="2391"/>
                    <a:pt x="12684" y="2391"/>
                  </a:cubicBezTo>
                  <a:cubicBezTo>
                    <a:pt x="12808" y="2391"/>
                    <a:pt x="12931" y="2343"/>
                    <a:pt x="13024" y="2250"/>
                  </a:cubicBezTo>
                  <a:lnTo>
                    <a:pt x="13097" y="2176"/>
                  </a:lnTo>
                  <a:lnTo>
                    <a:pt x="13324" y="3764"/>
                  </a:lnTo>
                  <a:lnTo>
                    <a:pt x="13324" y="3764"/>
                  </a:lnTo>
                  <a:lnTo>
                    <a:pt x="11716" y="3534"/>
                  </a:lnTo>
                  <a:cubicBezTo>
                    <a:pt x="11843" y="3310"/>
                    <a:pt x="11773" y="3026"/>
                    <a:pt x="11555" y="2889"/>
                  </a:cubicBezTo>
                  <a:cubicBezTo>
                    <a:pt x="10555" y="2258"/>
                    <a:pt x="9397" y="1923"/>
                    <a:pt x="8215" y="1923"/>
                  </a:cubicBezTo>
                  <a:cubicBezTo>
                    <a:pt x="8212" y="1923"/>
                    <a:pt x="8210" y="1923"/>
                    <a:pt x="8207" y="1923"/>
                  </a:cubicBezTo>
                  <a:cubicBezTo>
                    <a:pt x="4744" y="1923"/>
                    <a:pt x="1925" y="4742"/>
                    <a:pt x="1925" y="8205"/>
                  </a:cubicBezTo>
                  <a:cubicBezTo>
                    <a:pt x="1925" y="11669"/>
                    <a:pt x="4742" y="14488"/>
                    <a:pt x="8207" y="14488"/>
                  </a:cubicBezTo>
                  <a:cubicBezTo>
                    <a:pt x="11510" y="14488"/>
                    <a:pt x="14225" y="11927"/>
                    <a:pt x="14471" y="8686"/>
                  </a:cubicBezTo>
                  <a:lnTo>
                    <a:pt x="15436" y="8686"/>
                  </a:lnTo>
                  <a:cubicBezTo>
                    <a:pt x="15322" y="10440"/>
                    <a:pt x="14583" y="12073"/>
                    <a:pt x="13330" y="13328"/>
                  </a:cubicBezTo>
                  <a:cubicBezTo>
                    <a:pt x="11947" y="14710"/>
                    <a:pt x="10095" y="15450"/>
                    <a:pt x="8206" y="15450"/>
                  </a:cubicBezTo>
                  <a:cubicBezTo>
                    <a:pt x="7371" y="15450"/>
                    <a:pt x="6529" y="15305"/>
                    <a:pt x="5718" y="15008"/>
                  </a:cubicBezTo>
                  <a:cubicBezTo>
                    <a:pt x="3070" y="14038"/>
                    <a:pt x="1225" y="11621"/>
                    <a:pt x="990" y="8810"/>
                  </a:cubicBezTo>
                  <a:cubicBezTo>
                    <a:pt x="755" y="6000"/>
                    <a:pt x="2171" y="3310"/>
                    <a:pt x="4619" y="1913"/>
                  </a:cubicBezTo>
                  <a:cubicBezTo>
                    <a:pt x="5735" y="1277"/>
                    <a:pt x="6972" y="962"/>
                    <a:pt x="8206" y="962"/>
                  </a:cubicBezTo>
                  <a:close/>
                  <a:moveTo>
                    <a:pt x="8222" y="0"/>
                  </a:moveTo>
                  <a:cubicBezTo>
                    <a:pt x="8217" y="0"/>
                    <a:pt x="8212" y="0"/>
                    <a:pt x="8207" y="0"/>
                  </a:cubicBezTo>
                  <a:cubicBezTo>
                    <a:pt x="6015" y="0"/>
                    <a:pt x="3954" y="854"/>
                    <a:pt x="2404" y="2403"/>
                  </a:cubicBezTo>
                  <a:cubicBezTo>
                    <a:pt x="853" y="3953"/>
                    <a:pt x="0" y="6013"/>
                    <a:pt x="0" y="8207"/>
                  </a:cubicBezTo>
                  <a:cubicBezTo>
                    <a:pt x="0" y="10399"/>
                    <a:pt x="854" y="12458"/>
                    <a:pt x="2404" y="14008"/>
                  </a:cubicBezTo>
                  <a:cubicBezTo>
                    <a:pt x="3953" y="15559"/>
                    <a:pt x="6015" y="16412"/>
                    <a:pt x="8207" y="16412"/>
                  </a:cubicBezTo>
                  <a:cubicBezTo>
                    <a:pt x="10400" y="16412"/>
                    <a:pt x="12459" y="15559"/>
                    <a:pt x="14009" y="14008"/>
                  </a:cubicBezTo>
                  <a:cubicBezTo>
                    <a:pt x="15560" y="12458"/>
                    <a:pt x="16413" y="10398"/>
                    <a:pt x="16413" y="8207"/>
                  </a:cubicBezTo>
                  <a:cubicBezTo>
                    <a:pt x="16413" y="7940"/>
                    <a:pt x="16197" y="7725"/>
                    <a:pt x="15932" y="7725"/>
                  </a:cubicBezTo>
                  <a:lnTo>
                    <a:pt x="13047" y="7725"/>
                  </a:lnTo>
                  <a:cubicBezTo>
                    <a:pt x="12785" y="7730"/>
                    <a:pt x="12576" y="7943"/>
                    <a:pt x="12576" y="8205"/>
                  </a:cubicBezTo>
                  <a:cubicBezTo>
                    <a:pt x="12576" y="8468"/>
                    <a:pt x="12785" y="8681"/>
                    <a:pt x="13047" y="8686"/>
                  </a:cubicBezTo>
                  <a:lnTo>
                    <a:pt x="13506" y="8686"/>
                  </a:lnTo>
                  <a:cubicBezTo>
                    <a:pt x="13451" y="9294"/>
                    <a:pt x="13292" y="9885"/>
                    <a:pt x="13036" y="10439"/>
                  </a:cubicBezTo>
                  <a:lnTo>
                    <a:pt x="12639" y="10209"/>
                  </a:lnTo>
                  <a:cubicBezTo>
                    <a:pt x="12562" y="10163"/>
                    <a:pt x="12477" y="10142"/>
                    <a:pt x="12394" y="10142"/>
                  </a:cubicBezTo>
                  <a:cubicBezTo>
                    <a:pt x="12228" y="10142"/>
                    <a:pt x="12066" y="10228"/>
                    <a:pt x="11977" y="10382"/>
                  </a:cubicBezTo>
                  <a:cubicBezTo>
                    <a:pt x="11843" y="10615"/>
                    <a:pt x="11924" y="10910"/>
                    <a:pt x="12158" y="11042"/>
                  </a:cubicBezTo>
                  <a:lnTo>
                    <a:pt x="12554" y="11271"/>
                  </a:lnTo>
                  <a:cubicBezTo>
                    <a:pt x="12202" y="11767"/>
                    <a:pt x="11769" y="12201"/>
                    <a:pt x="11272" y="12552"/>
                  </a:cubicBezTo>
                  <a:lnTo>
                    <a:pt x="11044" y="12155"/>
                  </a:lnTo>
                  <a:cubicBezTo>
                    <a:pt x="10953" y="12006"/>
                    <a:pt x="10795" y="11923"/>
                    <a:pt x="10632" y="11923"/>
                  </a:cubicBezTo>
                  <a:cubicBezTo>
                    <a:pt x="10550" y="11923"/>
                    <a:pt x="10467" y="11944"/>
                    <a:pt x="10391" y="11988"/>
                  </a:cubicBezTo>
                  <a:cubicBezTo>
                    <a:pt x="10164" y="12119"/>
                    <a:pt x="10085" y="12407"/>
                    <a:pt x="10211" y="12637"/>
                  </a:cubicBezTo>
                  <a:lnTo>
                    <a:pt x="10441" y="13034"/>
                  </a:lnTo>
                  <a:cubicBezTo>
                    <a:pt x="9887" y="13290"/>
                    <a:pt x="9295" y="13450"/>
                    <a:pt x="8688" y="13504"/>
                  </a:cubicBezTo>
                  <a:lnTo>
                    <a:pt x="8688" y="13044"/>
                  </a:lnTo>
                  <a:cubicBezTo>
                    <a:pt x="8688" y="12779"/>
                    <a:pt x="8472" y="12564"/>
                    <a:pt x="8207" y="12564"/>
                  </a:cubicBezTo>
                  <a:cubicBezTo>
                    <a:pt x="7942" y="12564"/>
                    <a:pt x="7727" y="12779"/>
                    <a:pt x="7727" y="13044"/>
                  </a:cubicBezTo>
                  <a:lnTo>
                    <a:pt x="7727" y="13504"/>
                  </a:lnTo>
                  <a:cubicBezTo>
                    <a:pt x="7119" y="13450"/>
                    <a:pt x="6526" y="13290"/>
                    <a:pt x="5974" y="13034"/>
                  </a:cubicBezTo>
                  <a:lnTo>
                    <a:pt x="6204" y="12637"/>
                  </a:lnTo>
                  <a:cubicBezTo>
                    <a:pt x="6341" y="12407"/>
                    <a:pt x="6265" y="12107"/>
                    <a:pt x="6032" y="11972"/>
                  </a:cubicBezTo>
                  <a:cubicBezTo>
                    <a:pt x="5956" y="11928"/>
                    <a:pt x="5874" y="11908"/>
                    <a:pt x="5792" y="11908"/>
                  </a:cubicBezTo>
                  <a:cubicBezTo>
                    <a:pt x="5623" y="11908"/>
                    <a:pt x="5459" y="11997"/>
                    <a:pt x="5371" y="12157"/>
                  </a:cubicBezTo>
                  <a:lnTo>
                    <a:pt x="5142" y="12552"/>
                  </a:lnTo>
                  <a:cubicBezTo>
                    <a:pt x="4646" y="12201"/>
                    <a:pt x="4212" y="11767"/>
                    <a:pt x="3861" y="11271"/>
                  </a:cubicBezTo>
                  <a:lnTo>
                    <a:pt x="4256" y="11042"/>
                  </a:lnTo>
                  <a:cubicBezTo>
                    <a:pt x="4483" y="10907"/>
                    <a:pt x="4559" y="10616"/>
                    <a:pt x="4427" y="10389"/>
                  </a:cubicBezTo>
                  <a:cubicBezTo>
                    <a:pt x="4338" y="10235"/>
                    <a:pt x="4177" y="10148"/>
                    <a:pt x="4011" y="10148"/>
                  </a:cubicBezTo>
                  <a:cubicBezTo>
                    <a:pt x="3931" y="10148"/>
                    <a:pt x="3850" y="10168"/>
                    <a:pt x="3776" y="10210"/>
                  </a:cubicBezTo>
                  <a:lnTo>
                    <a:pt x="3379" y="10439"/>
                  </a:lnTo>
                  <a:cubicBezTo>
                    <a:pt x="3123" y="9887"/>
                    <a:pt x="2963" y="9294"/>
                    <a:pt x="2909" y="8687"/>
                  </a:cubicBezTo>
                  <a:lnTo>
                    <a:pt x="3367" y="8687"/>
                  </a:lnTo>
                  <a:cubicBezTo>
                    <a:pt x="3629" y="8681"/>
                    <a:pt x="3839" y="8468"/>
                    <a:pt x="3839" y="8205"/>
                  </a:cubicBezTo>
                  <a:cubicBezTo>
                    <a:pt x="3839" y="7945"/>
                    <a:pt x="3629" y="7731"/>
                    <a:pt x="3367" y="7725"/>
                  </a:cubicBezTo>
                  <a:lnTo>
                    <a:pt x="2909" y="7725"/>
                  </a:lnTo>
                  <a:cubicBezTo>
                    <a:pt x="2963" y="7119"/>
                    <a:pt x="3123" y="6526"/>
                    <a:pt x="3379" y="5974"/>
                  </a:cubicBezTo>
                  <a:lnTo>
                    <a:pt x="3776" y="6202"/>
                  </a:lnTo>
                  <a:cubicBezTo>
                    <a:pt x="3853" y="6248"/>
                    <a:pt x="3937" y="6269"/>
                    <a:pt x="4020" y="6269"/>
                  </a:cubicBezTo>
                  <a:cubicBezTo>
                    <a:pt x="4186" y="6269"/>
                    <a:pt x="4347" y="6183"/>
                    <a:pt x="4436" y="6029"/>
                  </a:cubicBezTo>
                  <a:cubicBezTo>
                    <a:pt x="4571" y="5798"/>
                    <a:pt x="4489" y="5501"/>
                    <a:pt x="4256" y="5370"/>
                  </a:cubicBezTo>
                  <a:lnTo>
                    <a:pt x="3861" y="5142"/>
                  </a:lnTo>
                  <a:cubicBezTo>
                    <a:pt x="4212" y="4644"/>
                    <a:pt x="4646" y="4212"/>
                    <a:pt x="5142" y="3860"/>
                  </a:cubicBezTo>
                  <a:lnTo>
                    <a:pt x="5371" y="4256"/>
                  </a:lnTo>
                  <a:cubicBezTo>
                    <a:pt x="5459" y="4415"/>
                    <a:pt x="5623" y="4505"/>
                    <a:pt x="5792" y="4505"/>
                  </a:cubicBezTo>
                  <a:cubicBezTo>
                    <a:pt x="5874" y="4505"/>
                    <a:pt x="5956" y="4484"/>
                    <a:pt x="6032" y="4440"/>
                  </a:cubicBezTo>
                  <a:cubicBezTo>
                    <a:pt x="6265" y="4306"/>
                    <a:pt x="6341" y="4005"/>
                    <a:pt x="6204" y="3775"/>
                  </a:cubicBezTo>
                  <a:lnTo>
                    <a:pt x="5974" y="3377"/>
                  </a:lnTo>
                  <a:cubicBezTo>
                    <a:pt x="6526" y="3119"/>
                    <a:pt x="7119" y="2961"/>
                    <a:pt x="7725" y="2907"/>
                  </a:cubicBezTo>
                  <a:lnTo>
                    <a:pt x="7725" y="3365"/>
                  </a:lnTo>
                  <a:cubicBezTo>
                    <a:pt x="7725" y="3631"/>
                    <a:pt x="7941" y="3846"/>
                    <a:pt x="8207" y="3846"/>
                  </a:cubicBezTo>
                  <a:cubicBezTo>
                    <a:pt x="8472" y="3846"/>
                    <a:pt x="8688" y="3631"/>
                    <a:pt x="8688" y="3365"/>
                  </a:cubicBezTo>
                  <a:lnTo>
                    <a:pt x="8688" y="2907"/>
                  </a:lnTo>
                  <a:cubicBezTo>
                    <a:pt x="9319" y="2963"/>
                    <a:pt x="9935" y="3133"/>
                    <a:pt x="10506" y="3406"/>
                  </a:cubicBezTo>
                  <a:lnTo>
                    <a:pt x="10378" y="3537"/>
                  </a:lnTo>
                  <a:cubicBezTo>
                    <a:pt x="10096" y="3816"/>
                    <a:pt x="10257" y="4297"/>
                    <a:pt x="10648" y="4352"/>
                  </a:cubicBezTo>
                  <a:lnTo>
                    <a:pt x="13822" y="4806"/>
                  </a:lnTo>
                  <a:cubicBezTo>
                    <a:pt x="13845" y="4810"/>
                    <a:pt x="13867" y="4811"/>
                    <a:pt x="13889" y="4811"/>
                  </a:cubicBezTo>
                  <a:cubicBezTo>
                    <a:pt x="14176" y="4811"/>
                    <a:pt x="14407" y="4557"/>
                    <a:pt x="14365" y="4262"/>
                  </a:cubicBezTo>
                  <a:lnTo>
                    <a:pt x="13913" y="1088"/>
                  </a:lnTo>
                  <a:cubicBezTo>
                    <a:pt x="13876" y="833"/>
                    <a:pt x="13659" y="675"/>
                    <a:pt x="13434" y="675"/>
                  </a:cubicBezTo>
                  <a:cubicBezTo>
                    <a:pt x="13315" y="675"/>
                    <a:pt x="13194" y="720"/>
                    <a:pt x="13097" y="817"/>
                  </a:cubicBezTo>
                  <a:lnTo>
                    <a:pt x="12624" y="1290"/>
                  </a:lnTo>
                  <a:cubicBezTo>
                    <a:pt x="11310" y="447"/>
                    <a:pt x="9783" y="0"/>
                    <a:pt x="82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 name="Google Shape;562;p44"/>
            <p:cNvSpPr/>
            <p:nvPr/>
          </p:nvSpPr>
          <p:spPr>
            <a:xfrm>
              <a:off x="4526825" y="2778125"/>
              <a:ext cx="140950" cy="140450"/>
            </a:xfrm>
            <a:custGeom>
              <a:avLst/>
              <a:gdLst/>
              <a:ahLst/>
              <a:cxnLst/>
              <a:rect l="l" t="t" r="r" b="b"/>
              <a:pathLst>
                <a:path w="5638" h="5618" extrusionOk="0">
                  <a:moveTo>
                    <a:pt x="2310" y="3053"/>
                  </a:moveTo>
                  <a:cubicBezTo>
                    <a:pt x="2557" y="3053"/>
                    <a:pt x="2794" y="3244"/>
                    <a:pt x="2794" y="3534"/>
                  </a:cubicBezTo>
                  <a:cubicBezTo>
                    <a:pt x="2794" y="3800"/>
                    <a:pt x="2578" y="4015"/>
                    <a:pt x="2313" y="4015"/>
                  </a:cubicBezTo>
                  <a:cubicBezTo>
                    <a:pt x="1884" y="4015"/>
                    <a:pt x="1670" y="3498"/>
                    <a:pt x="1973" y="3195"/>
                  </a:cubicBezTo>
                  <a:cubicBezTo>
                    <a:pt x="2072" y="3097"/>
                    <a:pt x="2192" y="3053"/>
                    <a:pt x="2310" y="3053"/>
                  </a:cubicBezTo>
                  <a:close/>
                  <a:moveTo>
                    <a:pt x="550" y="0"/>
                  </a:moveTo>
                  <a:cubicBezTo>
                    <a:pt x="468" y="0"/>
                    <a:pt x="386" y="21"/>
                    <a:pt x="310" y="65"/>
                  </a:cubicBezTo>
                  <a:cubicBezTo>
                    <a:pt x="80" y="197"/>
                    <a:pt x="1" y="491"/>
                    <a:pt x="134" y="721"/>
                  </a:cubicBezTo>
                  <a:lnTo>
                    <a:pt x="1216" y="2599"/>
                  </a:lnTo>
                  <a:cubicBezTo>
                    <a:pt x="729" y="3170"/>
                    <a:pt x="761" y="4021"/>
                    <a:pt x="1294" y="4554"/>
                  </a:cubicBezTo>
                  <a:cubicBezTo>
                    <a:pt x="1574" y="4834"/>
                    <a:pt x="1943" y="4976"/>
                    <a:pt x="2313" y="4976"/>
                  </a:cubicBezTo>
                  <a:cubicBezTo>
                    <a:pt x="2645" y="4976"/>
                    <a:pt x="2978" y="4861"/>
                    <a:pt x="3249" y="4630"/>
                  </a:cubicBezTo>
                  <a:lnTo>
                    <a:pt x="4848" y="5553"/>
                  </a:lnTo>
                  <a:cubicBezTo>
                    <a:pt x="4924" y="5596"/>
                    <a:pt x="5007" y="5617"/>
                    <a:pt x="5088" y="5617"/>
                  </a:cubicBezTo>
                  <a:cubicBezTo>
                    <a:pt x="5254" y="5617"/>
                    <a:pt x="5416" y="5531"/>
                    <a:pt x="5504" y="5377"/>
                  </a:cubicBezTo>
                  <a:cubicBezTo>
                    <a:pt x="5638" y="5147"/>
                    <a:pt x="5558" y="4852"/>
                    <a:pt x="5329" y="4721"/>
                  </a:cubicBezTo>
                  <a:lnTo>
                    <a:pt x="3731" y="3798"/>
                  </a:lnTo>
                  <a:cubicBezTo>
                    <a:pt x="3896" y="2911"/>
                    <a:pt x="3215" y="2092"/>
                    <a:pt x="2313" y="2092"/>
                  </a:cubicBezTo>
                  <a:cubicBezTo>
                    <a:pt x="2224" y="2092"/>
                    <a:pt x="2136" y="2101"/>
                    <a:pt x="2050" y="2117"/>
                  </a:cubicBezTo>
                  <a:lnTo>
                    <a:pt x="966" y="241"/>
                  </a:lnTo>
                  <a:cubicBezTo>
                    <a:pt x="877" y="87"/>
                    <a:pt x="715" y="0"/>
                    <a:pt x="5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63" name="Google Shape;563;p44"/>
          <p:cNvGrpSpPr/>
          <p:nvPr/>
        </p:nvGrpSpPr>
        <p:grpSpPr>
          <a:xfrm>
            <a:off x="7262830" y="2208092"/>
            <a:ext cx="363865" cy="354827"/>
            <a:chOff x="1633750" y="3576625"/>
            <a:chExt cx="420750" cy="410300"/>
          </a:xfrm>
        </p:grpSpPr>
        <p:sp>
          <p:nvSpPr>
            <p:cNvPr id="564" name="Google Shape;564;p44"/>
            <p:cNvSpPr/>
            <p:nvPr/>
          </p:nvSpPr>
          <p:spPr>
            <a:xfrm>
              <a:off x="1633750" y="3576625"/>
              <a:ext cx="420750" cy="410300"/>
            </a:xfrm>
            <a:custGeom>
              <a:avLst/>
              <a:gdLst/>
              <a:ahLst/>
              <a:cxnLst/>
              <a:rect l="l" t="t" r="r" b="b"/>
              <a:pathLst>
                <a:path w="16830" h="16412" extrusionOk="0">
                  <a:moveTo>
                    <a:pt x="14049" y="963"/>
                  </a:moveTo>
                  <a:cubicBezTo>
                    <a:pt x="14485" y="963"/>
                    <a:pt x="14922" y="994"/>
                    <a:pt x="15356" y="1056"/>
                  </a:cubicBezTo>
                  <a:cubicBezTo>
                    <a:pt x="15525" y="2234"/>
                    <a:pt x="15465" y="3433"/>
                    <a:pt x="15178" y="4587"/>
                  </a:cubicBezTo>
                  <a:lnTo>
                    <a:pt x="15173" y="4595"/>
                  </a:lnTo>
                  <a:cubicBezTo>
                    <a:pt x="13438" y="4337"/>
                    <a:pt x="12076" y="2975"/>
                    <a:pt x="11818" y="1240"/>
                  </a:cubicBezTo>
                  <a:lnTo>
                    <a:pt x="11827" y="1235"/>
                  </a:lnTo>
                  <a:cubicBezTo>
                    <a:pt x="12555" y="1054"/>
                    <a:pt x="13301" y="963"/>
                    <a:pt x="14049" y="963"/>
                  </a:cubicBezTo>
                  <a:close/>
                  <a:moveTo>
                    <a:pt x="6079" y="3808"/>
                  </a:moveTo>
                  <a:cubicBezTo>
                    <a:pt x="5247" y="4744"/>
                    <a:pt x="4514" y="5765"/>
                    <a:pt x="3891" y="6851"/>
                  </a:cubicBezTo>
                  <a:lnTo>
                    <a:pt x="2081" y="5946"/>
                  </a:lnTo>
                  <a:lnTo>
                    <a:pt x="2516" y="5511"/>
                  </a:lnTo>
                  <a:cubicBezTo>
                    <a:pt x="3474" y="4552"/>
                    <a:pt x="4732" y="3952"/>
                    <a:pt x="6079" y="3808"/>
                  </a:cubicBezTo>
                  <a:close/>
                  <a:moveTo>
                    <a:pt x="10890" y="1521"/>
                  </a:moveTo>
                  <a:cubicBezTo>
                    <a:pt x="11253" y="3562"/>
                    <a:pt x="12851" y="5160"/>
                    <a:pt x="14892" y="5522"/>
                  </a:cubicBezTo>
                  <a:cubicBezTo>
                    <a:pt x="14432" y="6780"/>
                    <a:pt x="13705" y="7920"/>
                    <a:pt x="12757" y="8868"/>
                  </a:cubicBezTo>
                  <a:lnTo>
                    <a:pt x="12734" y="8893"/>
                  </a:lnTo>
                  <a:cubicBezTo>
                    <a:pt x="11054" y="10577"/>
                    <a:pt x="9043" y="11898"/>
                    <a:pt x="6829" y="12769"/>
                  </a:cubicBezTo>
                  <a:lnTo>
                    <a:pt x="5575" y="11517"/>
                  </a:lnTo>
                  <a:lnTo>
                    <a:pt x="7955" y="9137"/>
                  </a:lnTo>
                  <a:cubicBezTo>
                    <a:pt x="8144" y="8950"/>
                    <a:pt x="8144" y="8645"/>
                    <a:pt x="7955" y="8458"/>
                  </a:cubicBezTo>
                  <a:cubicBezTo>
                    <a:pt x="7861" y="8363"/>
                    <a:pt x="7738" y="8316"/>
                    <a:pt x="7615" y="8316"/>
                  </a:cubicBezTo>
                  <a:cubicBezTo>
                    <a:pt x="7492" y="8316"/>
                    <a:pt x="7369" y="8363"/>
                    <a:pt x="7276" y="8458"/>
                  </a:cubicBezTo>
                  <a:lnTo>
                    <a:pt x="4896" y="10838"/>
                  </a:lnTo>
                  <a:lnTo>
                    <a:pt x="3644" y="9584"/>
                  </a:lnTo>
                  <a:cubicBezTo>
                    <a:pt x="4515" y="7370"/>
                    <a:pt x="5834" y="5359"/>
                    <a:pt x="7522" y="3679"/>
                  </a:cubicBezTo>
                  <a:lnTo>
                    <a:pt x="7545" y="3654"/>
                  </a:lnTo>
                  <a:cubicBezTo>
                    <a:pt x="8491" y="2708"/>
                    <a:pt x="9633" y="1981"/>
                    <a:pt x="10890" y="1521"/>
                  </a:cubicBezTo>
                  <a:close/>
                  <a:moveTo>
                    <a:pt x="12605" y="10334"/>
                  </a:moveTo>
                  <a:lnTo>
                    <a:pt x="12605" y="10334"/>
                  </a:lnTo>
                  <a:cubicBezTo>
                    <a:pt x="12461" y="11681"/>
                    <a:pt x="11861" y="12939"/>
                    <a:pt x="10902" y="13897"/>
                  </a:cubicBezTo>
                  <a:lnTo>
                    <a:pt x="10467" y="14333"/>
                  </a:lnTo>
                  <a:lnTo>
                    <a:pt x="9562" y="12520"/>
                  </a:lnTo>
                  <a:cubicBezTo>
                    <a:pt x="10648" y="11898"/>
                    <a:pt x="11667" y="11166"/>
                    <a:pt x="12605" y="10334"/>
                  </a:cubicBezTo>
                  <a:close/>
                  <a:moveTo>
                    <a:pt x="3402" y="10704"/>
                  </a:moveTo>
                  <a:lnTo>
                    <a:pt x="4216" y="11517"/>
                  </a:lnTo>
                  <a:lnTo>
                    <a:pt x="3196" y="12538"/>
                  </a:lnTo>
                  <a:cubicBezTo>
                    <a:pt x="3014" y="12727"/>
                    <a:pt x="3017" y="13025"/>
                    <a:pt x="3201" y="13211"/>
                  </a:cubicBezTo>
                  <a:cubicBezTo>
                    <a:pt x="3295" y="13305"/>
                    <a:pt x="3418" y="13352"/>
                    <a:pt x="3541" y="13352"/>
                  </a:cubicBezTo>
                  <a:cubicBezTo>
                    <a:pt x="3662" y="13352"/>
                    <a:pt x="3782" y="13307"/>
                    <a:pt x="3875" y="13217"/>
                  </a:cubicBezTo>
                  <a:lnTo>
                    <a:pt x="4896" y="12198"/>
                  </a:lnTo>
                  <a:lnTo>
                    <a:pt x="5709" y="13011"/>
                  </a:lnTo>
                  <a:cubicBezTo>
                    <a:pt x="5196" y="13712"/>
                    <a:pt x="4537" y="14294"/>
                    <a:pt x="3777" y="14714"/>
                  </a:cubicBezTo>
                  <a:cubicBezTo>
                    <a:pt x="2914" y="15188"/>
                    <a:pt x="1946" y="15442"/>
                    <a:pt x="962" y="15451"/>
                  </a:cubicBezTo>
                  <a:cubicBezTo>
                    <a:pt x="978" y="13572"/>
                    <a:pt x="1883" y="11811"/>
                    <a:pt x="3402" y="10704"/>
                  </a:cubicBezTo>
                  <a:close/>
                  <a:moveTo>
                    <a:pt x="14045" y="1"/>
                  </a:moveTo>
                  <a:cubicBezTo>
                    <a:pt x="11451" y="1"/>
                    <a:pt x="8929" y="995"/>
                    <a:pt x="7022" y="2821"/>
                  </a:cubicBezTo>
                  <a:cubicBezTo>
                    <a:pt x="6915" y="2816"/>
                    <a:pt x="6807" y="2814"/>
                    <a:pt x="6700" y="2814"/>
                  </a:cubicBezTo>
                  <a:cubicBezTo>
                    <a:pt x="4880" y="2814"/>
                    <a:pt x="3128" y="3537"/>
                    <a:pt x="1836" y="4830"/>
                  </a:cubicBezTo>
                  <a:lnTo>
                    <a:pt x="930" y="5737"/>
                  </a:lnTo>
                  <a:cubicBezTo>
                    <a:pt x="697" y="5970"/>
                    <a:pt x="760" y="6361"/>
                    <a:pt x="1054" y="6507"/>
                  </a:cubicBezTo>
                  <a:lnTo>
                    <a:pt x="3436" y="7698"/>
                  </a:lnTo>
                  <a:cubicBezTo>
                    <a:pt x="3135" y="8295"/>
                    <a:pt x="2867" y="8909"/>
                    <a:pt x="2632" y="9536"/>
                  </a:cubicBezTo>
                  <a:cubicBezTo>
                    <a:pt x="2570" y="9698"/>
                    <a:pt x="2604" y="9883"/>
                    <a:pt x="2717" y="10016"/>
                  </a:cubicBezTo>
                  <a:cubicBezTo>
                    <a:pt x="1006" y="11319"/>
                    <a:pt x="0" y="13346"/>
                    <a:pt x="0" y="15497"/>
                  </a:cubicBezTo>
                  <a:lnTo>
                    <a:pt x="0" y="15931"/>
                  </a:lnTo>
                  <a:cubicBezTo>
                    <a:pt x="0" y="16196"/>
                    <a:pt x="215" y="16411"/>
                    <a:pt x="480" y="16411"/>
                  </a:cubicBezTo>
                  <a:lnTo>
                    <a:pt x="915" y="16411"/>
                  </a:lnTo>
                  <a:cubicBezTo>
                    <a:pt x="3067" y="16411"/>
                    <a:pt x="5093" y="15407"/>
                    <a:pt x="6397" y="13695"/>
                  </a:cubicBezTo>
                  <a:cubicBezTo>
                    <a:pt x="6485" y="13771"/>
                    <a:pt x="6597" y="13810"/>
                    <a:pt x="6710" y="13810"/>
                  </a:cubicBezTo>
                  <a:cubicBezTo>
                    <a:pt x="6766" y="13810"/>
                    <a:pt x="6824" y="13800"/>
                    <a:pt x="6879" y="13780"/>
                  </a:cubicBezTo>
                  <a:cubicBezTo>
                    <a:pt x="7504" y="13545"/>
                    <a:pt x="8116" y="13277"/>
                    <a:pt x="8714" y="12976"/>
                  </a:cubicBezTo>
                  <a:lnTo>
                    <a:pt x="9906" y="15358"/>
                  </a:lnTo>
                  <a:cubicBezTo>
                    <a:pt x="9975" y="15496"/>
                    <a:pt x="10106" y="15593"/>
                    <a:pt x="10259" y="15618"/>
                  </a:cubicBezTo>
                  <a:cubicBezTo>
                    <a:pt x="10284" y="15622"/>
                    <a:pt x="10310" y="15623"/>
                    <a:pt x="10335" y="15623"/>
                  </a:cubicBezTo>
                  <a:cubicBezTo>
                    <a:pt x="10462" y="15623"/>
                    <a:pt x="10585" y="15572"/>
                    <a:pt x="10675" y="15483"/>
                  </a:cubicBezTo>
                  <a:lnTo>
                    <a:pt x="11581" y="14576"/>
                  </a:lnTo>
                  <a:cubicBezTo>
                    <a:pt x="12952" y="13207"/>
                    <a:pt x="13681" y="11324"/>
                    <a:pt x="13592" y="9391"/>
                  </a:cubicBezTo>
                  <a:cubicBezTo>
                    <a:pt x="15841" y="7040"/>
                    <a:pt x="16830" y="3754"/>
                    <a:pt x="16248" y="553"/>
                  </a:cubicBezTo>
                  <a:cubicBezTo>
                    <a:pt x="16212" y="355"/>
                    <a:pt x="16058" y="201"/>
                    <a:pt x="15860" y="165"/>
                  </a:cubicBezTo>
                  <a:cubicBezTo>
                    <a:pt x="15256" y="55"/>
                    <a:pt x="14648" y="1"/>
                    <a:pt x="140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44"/>
            <p:cNvSpPr/>
            <p:nvPr/>
          </p:nvSpPr>
          <p:spPr>
            <a:xfrm>
              <a:off x="1830525" y="3682150"/>
              <a:ext cx="113050" cy="104175"/>
            </a:xfrm>
            <a:custGeom>
              <a:avLst/>
              <a:gdLst/>
              <a:ahLst/>
              <a:cxnLst/>
              <a:rect l="l" t="t" r="r" b="b"/>
              <a:pathLst>
                <a:path w="4522" h="4167" extrusionOk="0">
                  <a:moveTo>
                    <a:pt x="2238" y="962"/>
                  </a:moveTo>
                  <a:cubicBezTo>
                    <a:pt x="2529" y="962"/>
                    <a:pt x="2816" y="1076"/>
                    <a:pt x="3031" y="1290"/>
                  </a:cubicBezTo>
                  <a:cubicBezTo>
                    <a:pt x="3468" y="1728"/>
                    <a:pt x="3468" y="2438"/>
                    <a:pt x="3031" y="2876"/>
                  </a:cubicBezTo>
                  <a:cubicBezTo>
                    <a:pt x="2816" y="3091"/>
                    <a:pt x="2529" y="3205"/>
                    <a:pt x="2238" y="3205"/>
                  </a:cubicBezTo>
                  <a:cubicBezTo>
                    <a:pt x="2093" y="3205"/>
                    <a:pt x="1948" y="3177"/>
                    <a:pt x="1809" y="3119"/>
                  </a:cubicBezTo>
                  <a:cubicBezTo>
                    <a:pt x="1390" y="2945"/>
                    <a:pt x="1116" y="2537"/>
                    <a:pt x="1116" y="2083"/>
                  </a:cubicBezTo>
                  <a:cubicBezTo>
                    <a:pt x="1116" y="1630"/>
                    <a:pt x="1390" y="1220"/>
                    <a:pt x="1809" y="1047"/>
                  </a:cubicBezTo>
                  <a:cubicBezTo>
                    <a:pt x="1948" y="990"/>
                    <a:pt x="2093" y="962"/>
                    <a:pt x="2238" y="962"/>
                  </a:cubicBezTo>
                  <a:close/>
                  <a:moveTo>
                    <a:pt x="2242" y="0"/>
                  </a:moveTo>
                  <a:cubicBezTo>
                    <a:pt x="2240" y="0"/>
                    <a:pt x="2239" y="0"/>
                    <a:pt x="2237" y="0"/>
                  </a:cubicBezTo>
                  <a:cubicBezTo>
                    <a:pt x="1244" y="0"/>
                    <a:pt x="389" y="702"/>
                    <a:pt x="194" y="1677"/>
                  </a:cubicBezTo>
                  <a:cubicBezTo>
                    <a:pt x="1" y="2651"/>
                    <a:pt x="522" y="3628"/>
                    <a:pt x="1440" y="4007"/>
                  </a:cubicBezTo>
                  <a:cubicBezTo>
                    <a:pt x="1700" y="4114"/>
                    <a:pt x="1970" y="4166"/>
                    <a:pt x="2237" y="4166"/>
                  </a:cubicBezTo>
                  <a:cubicBezTo>
                    <a:pt x="2916" y="4166"/>
                    <a:pt x="3573" y="3833"/>
                    <a:pt x="3969" y="3240"/>
                  </a:cubicBezTo>
                  <a:cubicBezTo>
                    <a:pt x="4521" y="2414"/>
                    <a:pt x="4413" y="1312"/>
                    <a:pt x="3710" y="609"/>
                  </a:cubicBezTo>
                  <a:cubicBezTo>
                    <a:pt x="3322" y="220"/>
                    <a:pt x="2794" y="0"/>
                    <a:pt x="22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66" name="Google Shape;566;p44"/>
          <p:cNvGrpSpPr/>
          <p:nvPr/>
        </p:nvGrpSpPr>
        <p:grpSpPr>
          <a:xfrm>
            <a:off x="4393951" y="2207374"/>
            <a:ext cx="356242" cy="356263"/>
            <a:chOff x="1068100" y="3571575"/>
            <a:chExt cx="410275" cy="410300"/>
          </a:xfrm>
        </p:grpSpPr>
        <p:sp>
          <p:nvSpPr>
            <p:cNvPr id="567" name="Google Shape;567;p44"/>
            <p:cNvSpPr/>
            <p:nvPr/>
          </p:nvSpPr>
          <p:spPr>
            <a:xfrm>
              <a:off x="1245225" y="3917725"/>
              <a:ext cx="56075" cy="24100"/>
            </a:xfrm>
            <a:custGeom>
              <a:avLst/>
              <a:gdLst/>
              <a:ahLst/>
              <a:cxnLst/>
              <a:rect l="l" t="t" r="r" b="b"/>
              <a:pathLst>
                <a:path w="2243" h="964" extrusionOk="0">
                  <a:moveTo>
                    <a:pt x="480" y="1"/>
                  </a:moveTo>
                  <a:cubicBezTo>
                    <a:pt x="214" y="1"/>
                    <a:pt x="0" y="216"/>
                    <a:pt x="0" y="483"/>
                  </a:cubicBezTo>
                  <a:cubicBezTo>
                    <a:pt x="0" y="748"/>
                    <a:pt x="214" y="963"/>
                    <a:pt x="480" y="963"/>
                  </a:cubicBezTo>
                  <a:lnTo>
                    <a:pt x="1762" y="963"/>
                  </a:lnTo>
                  <a:cubicBezTo>
                    <a:pt x="2027" y="963"/>
                    <a:pt x="2242" y="748"/>
                    <a:pt x="2242" y="483"/>
                  </a:cubicBezTo>
                  <a:cubicBezTo>
                    <a:pt x="2242" y="216"/>
                    <a:pt x="2027" y="1"/>
                    <a:pt x="17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 name="Google Shape;568;p44"/>
            <p:cNvSpPr/>
            <p:nvPr/>
          </p:nvSpPr>
          <p:spPr>
            <a:xfrm>
              <a:off x="1325325" y="3917725"/>
              <a:ext cx="40075" cy="24100"/>
            </a:xfrm>
            <a:custGeom>
              <a:avLst/>
              <a:gdLst/>
              <a:ahLst/>
              <a:cxnLst/>
              <a:rect l="l" t="t" r="r" b="b"/>
              <a:pathLst>
                <a:path w="1603" h="964" extrusionOk="0">
                  <a:moveTo>
                    <a:pt x="481" y="1"/>
                  </a:moveTo>
                  <a:cubicBezTo>
                    <a:pt x="216" y="1"/>
                    <a:pt x="0" y="216"/>
                    <a:pt x="0" y="483"/>
                  </a:cubicBezTo>
                  <a:cubicBezTo>
                    <a:pt x="0" y="748"/>
                    <a:pt x="216" y="963"/>
                    <a:pt x="481" y="963"/>
                  </a:cubicBezTo>
                  <a:lnTo>
                    <a:pt x="1122" y="963"/>
                  </a:lnTo>
                  <a:cubicBezTo>
                    <a:pt x="1387" y="963"/>
                    <a:pt x="1602" y="748"/>
                    <a:pt x="1602" y="483"/>
                  </a:cubicBezTo>
                  <a:cubicBezTo>
                    <a:pt x="1602" y="216"/>
                    <a:pt x="1387" y="1"/>
                    <a:pt x="11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 name="Google Shape;569;p44"/>
            <p:cNvSpPr/>
            <p:nvPr/>
          </p:nvSpPr>
          <p:spPr>
            <a:xfrm>
              <a:off x="1181075" y="3917725"/>
              <a:ext cx="40075" cy="24100"/>
            </a:xfrm>
            <a:custGeom>
              <a:avLst/>
              <a:gdLst/>
              <a:ahLst/>
              <a:cxnLst/>
              <a:rect l="l" t="t" r="r" b="b"/>
              <a:pathLst>
                <a:path w="1603" h="964" extrusionOk="0">
                  <a:moveTo>
                    <a:pt x="482" y="1"/>
                  </a:moveTo>
                  <a:cubicBezTo>
                    <a:pt x="216" y="1"/>
                    <a:pt x="0" y="216"/>
                    <a:pt x="0" y="483"/>
                  </a:cubicBezTo>
                  <a:cubicBezTo>
                    <a:pt x="0" y="748"/>
                    <a:pt x="216" y="963"/>
                    <a:pt x="482" y="963"/>
                  </a:cubicBezTo>
                  <a:lnTo>
                    <a:pt x="1122" y="963"/>
                  </a:lnTo>
                  <a:cubicBezTo>
                    <a:pt x="1387" y="963"/>
                    <a:pt x="1602" y="748"/>
                    <a:pt x="1602" y="483"/>
                  </a:cubicBezTo>
                  <a:cubicBezTo>
                    <a:pt x="1602" y="216"/>
                    <a:pt x="1387" y="1"/>
                    <a:pt x="11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 name="Google Shape;570;p44"/>
            <p:cNvSpPr/>
            <p:nvPr/>
          </p:nvSpPr>
          <p:spPr>
            <a:xfrm>
              <a:off x="1068100" y="3571575"/>
              <a:ext cx="410275" cy="410300"/>
            </a:xfrm>
            <a:custGeom>
              <a:avLst/>
              <a:gdLst/>
              <a:ahLst/>
              <a:cxnLst/>
              <a:rect l="l" t="t" r="r" b="b"/>
              <a:pathLst>
                <a:path w="16411" h="16412" extrusionOk="0">
                  <a:moveTo>
                    <a:pt x="15450" y="2885"/>
                  </a:moveTo>
                  <a:lnTo>
                    <a:pt x="15450" y="5129"/>
                  </a:lnTo>
                  <a:lnTo>
                    <a:pt x="11123" y="5129"/>
                  </a:lnTo>
                  <a:cubicBezTo>
                    <a:pt x="11035" y="5129"/>
                    <a:pt x="10950" y="5152"/>
                    <a:pt x="10875" y="5198"/>
                  </a:cubicBezTo>
                  <a:lnTo>
                    <a:pt x="10001" y="5722"/>
                  </a:lnTo>
                  <a:lnTo>
                    <a:pt x="10001" y="2885"/>
                  </a:lnTo>
                  <a:close/>
                  <a:moveTo>
                    <a:pt x="6410" y="7052"/>
                  </a:moveTo>
                  <a:lnTo>
                    <a:pt x="6410" y="9890"/>
                  </a:lnTo>
                  <a:lnTo>
                    <a:pt x="5536" y="9366"/>
                  </a:lnTo>
                  <a:cubicBezTo>
                    <a:pt x="5461" y="9320"/>
                    <a:pt x="5376" y="9297"/>
                    <a:pt x="5288" y="9297"/>
                  </a:cubicBezTo>
                  <a:lnTo>
                    <a:pt x="962" y="9297"/>
                  </a:lnTo>
                  <a:lnTo>
                    <a:pt x="962" y="7052"/>
                  </a:lnTo>
                  <a:close/>
                  <a:moveTo>
                    <a:pt x="11732" y="963"/>
                  </a:moveTo>
                  <a:cubicBezTo>
                    <a:pt x="12174" y="963"/>
                    <a:pt x="12531" y="1321"/>
                    <a:pt x="12533" y="1764"/>
                  </a:cubicBezTo>
                  <a:lnTo>
                    <a:pt x="12533" y="1925"/>
                  </a:lnTo>
                  <a:lnTo>
                    <a:pt x="9519" y="1925"/>
                  </a:lnTo>
                  <a:cubicBezTo>
                    <a:pt x="9518" y="1925"/>
                    <a:pt x="9517" y="1925"/>
                    <a:pt x="9516" y="1925"/>
                  </a:cubicBezTo>
                  <a:cubicBezTo>
                    <a:pt x="9253" y="1925"/>
                    <a:pt x="9039" y="2140"/>
                    <a:pt x="9039" y="2405"/>
                  </a:cubicBezTo>
                  <a:lnTo>
                    <a:pt x="9039" y="6572"/>
                  </a:lnTo>
                  <a:cubicBezTo>
                    <a:pt x="9039" y="6853"/>
                    <a:pt x="9270" y="7053"/>
                    <a:pt x="9521" y="7053"/>
                  </a:cubicBezTo>
                  <a:cubicBezTo>
                    <a:pt x="9603" y="7053"/>
                    <a:pt x="9687" y="7032"/>
                    <a:pt x="9767" y="6985"/>
                  </a:cubicBezTo>
                  <a:lnTo>
                    <a:pt x="11254" y="6091"/>
                  </a:lnTo>
                  <a:lnTo>
                    <a:pt x="12531" y="6091"/>
                  </a:lnTo>
                  <a:lnTo>
                    <a:pt x="12533" y="12245"/>
                  </a:lnTo>
                  <a:lnTo>
                    <a:pt x="3878" y="12245"/>
                  </a:lnTo>
                  <a:lnTo>
                    <a:pt x="3878" y="10258"/>
                  </a:lnTo>
                  <a:lnTo>
                    <a:pt x="5155" y="10258"/>
                  </a:lnTo>
                  <a:lnTo>
                    <a:pt x="6644" y="11151"/>
                  </a:lnTo>
                  <a:cubicBezTo>
                    <a:pt x="6723" y="11198"/>
                    <a:pt x="6808" y="11220"/>
                    <a:pt x="6890" y="11220"/>
                  </a:cubicBezTo>
                  <a:cubicBezTo>
                    <a:pt x="7141" y="11220"/>
                    <a:pt x="7372" y="11019"/>
                    <a:pt x="7372" y="10738"/>
                  </a:cubicBezTo>
                  <a:lnTo>
                    <a:pt x="7372" y="6572"/>
                  </a:lnTo>
                  <a:cubicBezTo>
                    <a:pt x="7372" y="6306"/>
                    <a:pt x="7157" y="6091"/>
                    <a:pt x="6892" y="6091"/>
                  </a:cubicBezTo>
                  <a:lnTo>
                    <a:pt x="3878" y="6091"/>
                  </a:lnTo>
                  <a:lnTo>
                    <a:pt x="3878" y="1764"/>
                  </a:lnTo>
                  <a:cubicBezTo>
                    <a:pt x="3879" y="1321"/>
                    <a:pt x="4237" y="963"/>
                    <a:pt x="4680" y="963"/>
                  </a:cubicBezTo>
                  <a:close/>
                  <a:moveTo>
                    <a:pt x="12533" y="13206"/>
                  </a:moveTo>
                  <a:lnTo>
                    <a:pt x="12533" y="14648"/>
                  </a:lnTo>
                  <a:cubicBezTo>
                    <a:pt x="12531" y="15090"/>
                    <a:pt x="12174" y="15449"/>
                    <a:pt x="11732" y="15451"/>
                  </a:cubicBezTo>
                  <a:lnTo>
                    <a:pt x="4680" y="15451"/>
                  </a:lnTo>
                  <a:cubicBezTo>
                    <a:pt x="4237" y="15449"/>
                    <a:pt x="3879" y="15090"/>
                    <a:pt x="3878" y="14648"/>
                  </a:cubicBezTo>
                  <a:lnTo>
                    <a:pt x="3878" y="13206"/>
                  </a:lnTo>
                  <a:close/>
                  <a:moveTo>
                    <a:pt x="4680" y="0"/>
                  </a:moveTo>
                  <a:cubicBezTo>
                    <a:pt x="3707" y="2"/>
                    <a:pt x="2917" y="790"/>
                    <a:pt x="2917" y="1764"/>
                  </a:cubicBezTo>
                  <a:lnTo>
                    <a:pt x="2917" y="6091"/>
                  </a:lnTo>
                  <a:lnTo>
                    <a:pt x="480" y="6091"/>
                  </a:lnTo>
                  <a:cubicBezTo>
                    <a:pt x="215" y="6091"/>
                    <a:pt x="0" y="6306"/>
                    <a:pt x="0" y="6572"/>
                  </a:cubicBezTo>
                  <a:lnTo>
                    <a:pt x="0" y="9777"/>
                  </a:lnTo>
                  <a:cubicBezTo>
                    <a:pt x="0" y="10042"/>
                    <a:pt x="215" y="10258"/>
                    <a:pt x="480" y="10258"/>
                  </a:cubicBezTo>
                  <a:lnTo>
                    <a:pt x="2917" y="10258"/>
                  </a:lnTo>
                  <a:lnTo>
                    <a:pt x="2917" y="14649"/>
                  </a:lnTo>
                  <a:cubicBezTo>
                    <a:pt x="2917" y="15622"/>
                    <a:pt x="3707" y="16411"/>
                    <a:pt x="4680" y="16411"/>
                  </a:cubicBezTo>
                  <a:lnTo>
                    <a:pt x="11730" y="16411"/>
                  </a:lnTo>
                  <a:cubicBezTo>
                    <a:pt x="12704" y="16411"/>
                    <a:pt x="13494" y="15622"/>
                    <a:pt x="13494" y="14649"/>
                  </a:cubicBezTo>
                  <a:lnTo>
                    <a:pt x="13494" y="6091"/>
                  </a:lnTo>
                  <a:lnTo>
                    <a:pt x="15930" y="6091"/>
                  </a:lnTo>
                  <a:cubicBezTo>
                    <a:pt x="16196" y="6091"/>
                    <a:pt x="16411" y="5876"/>
                    <a:pt x="16411" y="5609"/>
                  </a:cubicBezTo>
                  <a:lnTo>
                    <a:pt x="16411" y="2405"/>
                  </a:lnTo>
                  <a:cubicBezTo>
                    <a:pt x="16411" y="2140"/>
                    <a:pt x="16197" y="1925"/>
                    <a:pt x="15933" y="1925"/>
                  </a:cubicBezTo>
                  <a:cubicBezTo>
                    <a:pt x="15932" y="1925"/>
                    <a:pt x="15931" y="1925"/>
                    <a:pt x="15930" y="1925"/>
                  </a:cubicBezTo>
                  <a:lnTo>
                    <a:pt x="13494" y="1925"/>
                  </a:lnTo>
                  <a:lnTo>
                    <a:pt x="13494" y="1764"/>
                  </a:lnTo>
                  <a:cubicBezTo>
                    <a:pt x="13494" y="790"/>
                    <a:pt x="12704" y="2"/>
                    <a:pt x="117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 name="Google Shape;571;p44"/>
            <p:cNvSpPr/>
            <p:nvPr/>
          </p:nvSpPr>
          <p:spPr>
            <a:xfrm>
              <a:off x="1341900" y="3659725"/>
              <a:ext cx="88150" cy="24050"/>
            </a:xfrm>
            <a:custGeom>
              <a:avLst/>
              <a:gdLst/>
              <a:ahLst/>
              <a:cxnLst/>
              <a:rect l="l" t="t" r="r" b="b"/>
              <a:pathLst>
                <a:path w="3526" h="962" extrusionOk="0">
                  <a:moveTo>
                    <a:pt x="481" y="1"/>
                  </a:moveTo>
                  <a:cubicBezTo>
                    <a:pt x="216" y="1"/>
                    <a:pt x="1" y="215"/>
                    <a:pt x="1" y="481"/>
                  </a:cubicBezTo>
                  <a:cubicBezTo>
                    <a:pt x="1" y="747"/>
                    <a:pt x="216" y="962"/>
                    <a:pt x="481" y="962"/>
                  </a:cubicBezTo>
                  <a:cubicBezTo>
                    <a:pt x="484" y="962"/>
                    <a:pt x="488" y="962"/>
                    <a:pt x="491" y="962"/>
                  </a:cubicBezTo>
                  <a:lnTo>
                    <a:pt x="3056" y="962"/>
                  </a:lnTo>
                  <a:cubicBezTo>
                    <a:pt x="3316" y="957"/>
                    <a:pt x="3526" y="743"/>
                    <a:pt x="3526" y="481"/>
                  </a:cubicBezTo>
                  <a:cubicBezTo>
                    <a:pt x="3526" y="219"/>
                    <a:pt x="3316" y="5"/>
                    <a:pt x="3056" y="1"/>
                  </a:cubicBezTo>
                  <a:lnTo>
                    <a:pt x="491" y="1"/>
                  </a:lnTo>
                  <a:cubicBezTo>
                    <a:pt x="488" y="1"/>
                    <a:pt x="484" y="1"/>
                    <a:pt x="4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 name="Google Shape;572;p44"/>
            <p:cNvSpPr/>
            <p:nvPr/>
          </p:nvSpPr>
          <p:spPr>
            <a:xfrm>
              <a:off x="1116425" y="3763900"/>
              <a:ext cx="87925" cy="24075"/>
            </a:xfrm>
            <a:custGeom>
              <a:avLst/>
              <a:gdLst/>
              <a:ahLst/>
              <a:cxnLst/>
              <a:rect l="l" t="t" r="r" b="b"/>
              <a:pathLst>
                <a:path w="3517" h="963" extrusionOk="0">
                  <a:moveTo>
                    <a:pt x="472" y="0"/>
                  </a:moveTo>
                  <a:cubicBezTo>
                    <a:pt x="210" y="5"/>
                    <a:pt x="0" y="219"/>
                    <a:pt x="0" y="481"/>
                  </a:cubicBezTo>
                  <a:cubicBezTo>
                    <a:pt x="0" y="743"/>
                    <a:pt x="210" y="957"/>
                    <a:pt x="472" y="962"/>
                  </a:cubicBezTo>
                  <a:lnTo>
                    <a:pt x="3034" y="962"/>
                  </a:lnTo>
                  <a:cubicBezTo>
                    <a:pt x="3301" y="962"/>
                    <a:pt x="3516" y="747"/>
                    <a:pt x="3516" y="481"/>
                  </a:cubicBezTo>
                  <a:cubicBezTo>
                    <a:pt x="3516" y="216"/>
                    <a:pt x="3301"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音訊 1">
            <a:hlinkClick r:id="" action="ppaction://media"/>
            <a:extLst>
              <a:ext uri="{FF2B5EF4-FFF2-40B4-BE49-F238E27FC236}">
                <a16:creationId xmlns:a16="http://schemas.microsoft.com/office/drawing/2014/main" id="{101C2FCC-A603-40BE-9A78-2CA4A1C09B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26434">
        <p14:doors dir="vert"/>
      </p:transition>
    </mc:Choice>
    <mc:Fallback>
      <p:transition spd="slow" advTm="264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536"/>
                                        </p:tgtEl>
                                        <p:attrNameLst>
                                          <p:attrName>style.visibility</p:attrName>
                                        </p:attrNameLst>
                                      </p:cBhvr>
                                      <p:to>
                                        <p:strVal val="visible"/>
                                      </p:to>
                                    </p:set>
                                    <p:animEffect transition="in" filter="fade">
                                      <p:cBhvr>
                                        <p:cTn id="9" dur="500"/>
                                        <p:tgtEl>
                                          <p:spTgt spid="5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37"/>
                                        </p:tgtEl>
                                        <p:attrNameLst>
                                          <p:attrName>style.visibility</p:attrName>
                                        </p:attrNameLst>
                                      </p:cBhvr>
                                      <p:to>
                                        <p:strVal val="visible"/>
                                      </p:to>
                                    </p:set>
                                    <p:animEffect transition="in" filter="fade">
                                      <p:cBhvr>
                                        <p:cTn id="12" dur="500"/>
                                        <p:tgtEl>
                                          <p:spTgt spid="5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8"/>
                                        </p:tgtEl>
                                        <p:attrNameLst>
                                          <p:attrName>style.visibility</p:attrName>
                                        </p:attrNameLst>
                                      </p:cBhvr>
                                      <p:to>
                                        <p:strVal val="visible"/>
                                      </p:to>
                                    </p:set>
                                    <p:animEffect transition="in" filter="fade">
                                      <p:cBhvr>
                                        <p:cTn id="15" dur="500"/>
                                        <p:tgtEl>
                                          <p:spTgt spid="5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9"/>
                                        </p:tgtEl>
                                        <p:attrNameLst>
                                          <p:attrName>style.visibility</p:attrName>
                                        </p:attrNameLst>
                                      </p:cBhvr>
                                      <p:to>
                                        <p:strVal val="visible"/>
                                      </p:to>
                                    </p:set>
                                    <p:animEffect transition="in" filter="fade">
                                      <p:cBhvr>
                                        <p:cTn id="18" dur="500"/>
                                        <p:tgtEl>
                                          <p:spTgt spid="5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0"/>
                                        </p:tgtEl>
                                        <p:attrNameLst>
                                          <p:attrName>style.visibility</p:attrName>
                                        </p:attrNameLst>
                                      </p:cBhvr>
                                      <p:to>
                                        <p:strVal val="visible"/>
                                      </p:to>
                                    </p:set>
                                    <p:animEffect transition="in" filter="fade">
                                      <p:cBhvr>
                                        <p:cTn id="21" dur="500"/>
                                        <p:tgtEl>
                                          <p:spTgt spid="5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1"/>
                                        </p:tgtEl>
                                        <p:attrNameLst>
                                          <p:attrName>style.visibility</p:attrName>
                                        </p:attrNameLst>
                                      </p:cBhvr>
                                      <p:to>
                                        <p:strVal val="visible"/>
                                      </p:to>
                                    </p:set>
                                    <p:animEffect transition="in" filter="fade">
                                      <p:cBhvr>
                                        <p:cTn id="24" dur="500"/>
                                        <p:tgtEl>
                                          <p:spTgt spid="5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2"/>
                                        </p:tgtEl>
                                        <p:attrNameLst>
                                          <p:attrName>style.visibility</p:attrName>
                                        </p:attrNameLst>
                                      </p:cBhvr>
                                      <p:to>
                                        <p:strVal val="visible"/>
                                      </p:to>
                                    </p:set>
                                    <p:animEffect transition="in" filter="fade">
                                      <p:cBhvr>
                                        <p:cTn id="27" dur="500"/>
                                        <p:tgtEl>
                                          <p:spTgt spid="5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3">
                                            <p:txEl>
                                              <p:pRg st="0" end="0"/>
                                            </p:txEl>
                                          </p:spTgt>
                                        </p:tgtEl>
                                        <p:attrNameLst>
                                          <p:attrName>style.visibility</p:attrName>
                                        </p:attrNameLst>
                                      </p:cBhvr>
                                      <p:to>
                                        <p:strVal val="visible"/>
                                      </p:to>
                                    </p:set>
                                    <p:animEffect transition="in" filter="fade">
                                      <p:cBhvr>
                                        <p:cTn id="30" dur="500"/>
                                        <p:tgtEl>
                                          <p:spTgt spid="543">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44">
                                            <p:txEl>
                                              <p:pRg st="0" end="0"/>
                                            </p:txEl>
                                          </p:spTgt>
                                        </p:tgtEl>
                                        <p:attrNameLst>
                                          <p:attrName>style.visibility</p:attrName>
                                        </p:attrNameLst>
                                      </p:cBhvr>
                                      <p:to>
                                        <p:strVal val="visible"/>
                                      </p:to>
                                    </p:set>
                                    <p:animEffect transition="in" filter="fade">
                                      <p:cBhvr>
                                        <p:cTn id="33" dur="500"/>
                                        <p:tgtEl>
                                          <p:spTgt spid="54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6">
                                            <p:txEl>
                                              <p:pRg st="0" end="0"/>
                                            </p:txEl>
                                          </p:spTgt>
                                        </p:tgtEl>
                                        <p:attrNameLst>
                                          <p:attrName>style.visibility</p:attrName>
                                        </p:attrNameLst>
                                      </p:cBhvr>
                                      <p:to>
                                        <p:strVal val="visible"/>
                                      </p:to>
                                    </p:set>
                                    <p:animEffect transition="in" filter="fade">
                                      <p:cBhvr>
                                        <p:cTn id="36" dur="500"/>
                                        <p:tgtEl>
                                          <p:spTgt spid="546">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49"/>
                                        </p:tgtEl>
                                        <p:attrNameLst>
                                          <p:attrName>style.visibility</p:attrName>
                                        </p:attrNameLst>
                                      </p:cBhvr>
                                      <p:to>
                                        <p:strVal val="visible"/>
                                      </p:to>
                                    </p:set>
                                    <p:animEffect transition="in" filter="fade">
                                      <p:cBhvr>
                                        <p:cTn id="39" dur="500"/>
                                        <p:tgtEl>
                                          <p:spTgt spid="549"/>
                                        </p:tgtEl>
                                      </p:cBhvr>
                                    </p:animEffect>
                                  </p:childTnLst>
                                </p:cTn>
                              </p:par>
                              <p:par>
                                <p:cTn id="40" presetID="10" presetClass="entr" presetSubtype="0" fill="hold" nodeType="withEffect">
                                  <p:stCondLst>
                                    <p:cond delay="0"/>
                                  </p:stCondLst>
                                  <p:childTnLst>
                                    <p:set>
                                      <p:cBhvr>
                                        <p:cTn id="41" dur="1" fill="hold">
                                          <p:stCondLst>
                                            <p:cond delay="0"/>
                                          </p:stCondLst>
                                        </p:cTn>
                                        <p:tgtEl>
                                          <p:spTgt spid="550"/>
                                        </p:tgtEl>
                                        <p:attrNameLst>
                                          <p:attrName>style.visibility</p:attrName>
                                        </p:attrNameLst>
                                      </p:cBhvr>
                                      <p:to>
                                        <p:strVal val="visible"/>
                                      </p:to>
                                    </p:set>
                                    <p:animEffect transition="in" filter="fade">
                                      <p:cBhvr>
                                        <p:cTn id="42" dur="500"/>
                                        <p:tgtEl>
                                          <p:spTgt spid="550"/>
                                        </p:tgtEl>
                                      </p:cBhvr>
                                    </p:animEffect>
                                  </p:childTnLst>
                                </p:cTn>
                              </p:par>
                              <p:par>
                                <p:cTn id="43" presetID="10" presetClass="entr" presetSubtype="0" fill="hold" nodeType="withEffect">
                                  <p:stCondLst>
                                    <p:cond delay="0"/>
                                  </p:stCondLst>
                                  <p:childTnLst>
                                    <p:set>
                                      <p:cBhvr>
                                        <p:cTn id="44" dur="1" fill="hold">
                                          <p:stCondLst>
                                            <p:cond delay="0"/>
                                          </p:stCondLst>
                                        </p:cTn>
                                        <p:tgtEl>
                                          <p:spTgt spid="553"/>
                                        </p:tgtEl>
                                        <p:attrNameLst>
                                          <p:attrName>style.visibility</p:attrName>
                                        </p:attrNameLst>
                                      </p:cBhvr>
                                      <p:to>
                                        <p:strVal val="visible"/>
                                      </p:to>
                                    </p:set>
                                    <p:animEffect transition="in" filter="fade">
                                      <p:cBhvr>
                                        <p:cTn id="45" dur="500"/>
                                        <p:tgtEl>
                                          <p:spTgt spid="553"/>
                                        </p:tgtEl>
                                      </p:cBhvr>
                                    </p:animEffect>
                                  </p:childTnLst>
                                </p:cTn>
                              </p:par>
                              <p:par>
                                <p:cTn id="46" presetID="10" presetClass="entr" presetSubtype="0" fill="hold" nodeType="withEffect">
                                  <p:stCondLst>
                                    <p:cond delay="0"/>
                                  </p:stCondLst>
                                  <p:childTnLst>
                                    <p:set>
                                      <p:cBhvr>
                                        <p:cTn id="47" dur="1" fill="hold">
                                          <p:stCondLst>
                                            <p:cond delay="0"/>
                                          </p:stCondLst>
                                        </p:cTn>
                                        <p:tgtEl>
                                          <p:spTgt spid="557"/>
                                        </p:tgtEl>
                                        <p:attrNameLst>
                                          <p:attrName>style.visibility</p:attrName>
                                        </p:attrNameLst>
                                      </p:cBhvr>
                                      <p:to>
                                        <p:strVal val="visible"/>
                                      </p:to>
                                    </p:set>
                                    <p:animEffect transition="in" filter="fade">
                                      <p:cBhvr>
                                        <p:cTn id="48" dur="500"/>
                                        <p:tgtEl>
                                          <p:spTgt spid="557"/>
                                        </p:tgtEl>
                                      </p:cBhvr>
                                    </p:animEffect>
                                  </p:childTnLst>
                                </p:cTn>
                              </p:par>
                              <p:par>
                                <p:cTn id="49" presetID="10" presetClass="entr" presetSubtype="0" fill="hold" nodeType="withEffect">
                                  <p:stCondLst>
                                    <p:cond delay="0"/>
                                  </p:stCondLst>
                                  <p:childTnLst>
                                    <p:set>
                                      <p:cBhvr>
                                        <p:cTn id="50" dur="1" fill="hold">
                                          <p:stCondLst>
                                            <p:cond delay="0"/>
                                          </p:stCondLst>
                                        </p:cTn>
                                        <p:tgtEl>
                                          <p:spTgt spid="560"/>
                                        </p:tgtEl>
                                        <p:attrNameLst>
                                          <p:attrName>style.visibility</p:attrName>
                                        </p:attrNameLst>
                                      </p:cBhvr>
                                      <p:to>
                                        <p:strVal val="visible"/>
                                      </p:to>
                                    </p:set>
                                    <p:animEffect transition="in" filter="fade">
                                      <p:cBhvr>
                                        <p:cTn id="51" dur="500"/>
                                        <p:tgtEl>
                                          <p:spTgt spid="560"/>
                                        </p:tgtEl>
                                      </p:cBhvr>
                                    </p:animEffect>
                                  </p:childTnLst>
                                </p:cTn>
                              </p:par>
                              <p:par>
                                <p:cTn id="52" presetID="10" presetClass="entr" presetSubtype="0" fill="hold" nodeType="withEffect">
                                  <p:stCondLst>
                                    <p:cond delay="0"/>
                                  </p:stCondLst>
                                  <p:childTnLst>
                                    <p:set>
                                      <p:cBhvr>
                                        <p:cTn id="53" dur="1" fill="hold">
                                          <p:stCondLst>
                                            <p:cond delay="0"/>
                                          </p:stCondLst>
                                        </p:cTn>
                                        <p:tgtEl>
                                          <p:spTgt spid="563"/>
                                        </p:tgtEl>
                                        <p:attrNameLst>
                                          <p:attrName>style.visibility</p:attrName>
                                        </p:attrNameLst>
                                      </p:cBhvr>
                                      <p:to>
                                        <p:strVal val="visible"/>
                                      </p:to>
                                    </p:set>
                                    <p:animEffect transition="in" filter="fade">
                                      <p:cBhvr>
                                        <p:cTn id="54" dur="500"/>
                                        <p:tgtEl>
                                          <p:spTgt spid="563"/>
                                        </p:tgtEl>
                                      </p:cBhvr>
                                    </p:animEffect>
                                  </p:childTnLst>
                                </p:cTn>
                              </p:par>
                              <p:par>
                                <p:cTn id="55" presetID="10" presetClass="entr" presetSubtype="0" fill="hold" nodeType="withEffect">
                                  <p:stCondLst>
                                    <p:cond delay="0"/>
                                  </p:stCondLst>
                                  <p:childTnLst>
                                    <p:set>
                                      <p:cBhvr>
                                        <p:cTn id="56" dur="1" fill="hold">
                                          <p:stCondLst>
                                            <p:cond delay="0"/>
                                          </p:stCondLst>
                                        </p:cTn>
                                        <p:tgtEl>
                                          <p:spTgt spid="566"/>
                                        </p:tgtEl>
                                        <p:attrNameLst>
                                          <p:attrName>style.visibility</p:attrName>
                                        </p:attrNameLst>
                                      </p:cBhvr>
                                      <p:to>
                                        <p:strVal val="visible"/>
                                      </p:to>
                                    </p:set>
                                    <p:animEffect transition="in" filter="fade">
                                      <p:cBhvr>
                                        <p:cTn id="57" dur="5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2"/>
                </p:tgtEl>
              </p:cMediaNode>
            </p:audio>
          </p:childTnLst>
        </p:cTn>
      </p:par>
    </p:tnLst>
    <p:bldLst>
      <p:bldP spid="536" grpId="0" animBg="1"/>
      <p:bldP spid="537" grpId="0" animBg="1"/>
      <p:bldP spid="538" grpId="0" animBg="1"/>
      <p:bldP spid="539" grpId="0" animBg="1"/>
      <p:bldP spid="540" grpId="0" animBg="1"/>
      <p:bldP spid="541" grpId="0" animBg="1"/>
      <p:bldP spid="542" grpId="0" animBg="1"/>
      <p:bldP spid="543" grpId="0" build="p"/>
      <p:bldP spid="544" grpId="0" build="p"/>
      <p:bldP spid="546" grpId="0" build="p"/>
      <p:bldP spid="5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標楷體" panose="03000509000000000000" pitchFamily="65" charset="-120"/>
                <a:ea typeface="標楷體" panose="03000509000000000000" pitchFamily="65" charset="-120"/>
              </a:rPr>
              <a:t>系統設計流程圖</a:t>
            </a:r>
            <a:endParaRPr>
              <a:latin typeface="標楷體" panose="03000509000000000000" pitchFamily="65" charset="-120"/>
              <a:ea typeface="標楷體" panose="03000509000000000000" pitchFamily="65" charset="-120"/>
            </a:endParaRPr>
          </a:p>
        </p:txBody>
      </p:sp>
      <p:pic>
        <p:nvPicPr>
          <p:cNvPr id="43" name="圖片 2">
            <a:extLst>
              <a:ext uri="{FF2B5EF4-FFF2-40B4-BE49-F238E27FC236}">
                <a16:creationId xmlns:a16="http://schemas.microsoft.com/office/drawing/2014/main" id="{03AE05F0-CB74-4994-8D73-7CDA0F22AF3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66098" y="1227200"/>
            <a:ext cx="7857902" cy="3465122"/>
          </a:xfrm>
          <a:prstGeom prst="rect">
            <a:avLst/>
          </a:prstGeom>
        </p:spPr>
      </p:pic>
      <p:sp>
        <p:nvSpPr>
          <p:cNvPr id="5" name="矩形 4">
            <a:extLst>
              <a:ext uri="{FF2B5EF4-FFF2-40B4-BE49-F238E27FC236}">
                <a16:creationId xmlns:a16="http://schemas.microsoft.com/office/drawing/2014/main" id="{BB2B9824-54A5-4161-9FF9-1081B32DF138}"/>
              </a:ext>
            </a:extLst>
          </p:cNvPr>
          <p:cNvSpPr/>
          <p:nvPr/>
        </p:nvSpPr>
        <p:spPr>
          <a:xfrm>
            <a:off x="1950994" y="2649704"/>
            <a:ext cx="394660" cy="400110"/>
          </a:xfrm>
          <a:prstGeom prst="rect">
            <a:avLst/>
          </a:prstGeom>
        </p:spPr>
        <p:txBody>
          <a:bodyPr wrap="none">
            <a:spAutoFit/>
          </a:bodyPr>
          <a:lstStyle/>
          <a:p>
            <a:r>
              <a:rPr lang="zh-TW" altLang="en-US" sz="2000" dirty="0"/>
              <a:t>➊</a:t>
            </a:r>
          </a:p>
        </p:txBody>
      </p:sp>
      <p:sp>
        <p:nvSpPr>
          <p:cNvPr id="6" name="矩形 5">
            <a:extLst>
              <a:ext uri="{FF2B5EF4-FFF2-40B4-BE49-F238E27FC236}">
                <a16:creationId xmlns:a16="http://schemas.microsoft.com/office/drawing/2014/main" id="{6F6F93F7-1885-46EB-BB69-2C8616FBBFF3}"/>
              </a:ext>
            </a:extLst>
          </p:cNvPr>
          <p:cNvSpPr/>
          <p:nvPr/>
        </p:nvSpPr>
        <p:spPr>
          <a:xfrm>
            <a:off x="3633284" y="2658445"/>
            <a:ext cx="394660" cy="400110"/>
          </a:xfrm>
          <a:prstGeom prst="rect">
            <a:avLst/>
          </a:prstGeom>
        </p:spPr>
        <p:txBody>
          <a:bodyPr wrap="none">
            <a:spAutoFit/>
          </a:bodyPr>
          <a:lstStyle/>
          <a:p>
            <a:r>
              <a:rPr lang="zh-TW" altLang="en-US" sz="2000" dirty="0"/>
              <a:t>➋</a:t>
            </a:r>
          </a:p>
        </p:txBody>
      </p:sp>
      <p:sp>
        <p:nvSpPr>
          <p:cNvPr id="7" name="矩形 6">
            <a:extLst>
              <a:ext uri="{FF2B5EF4-FFF2-40B4-BE49-F238E27FC236}">
                <a16:creationId xmlns:a16="http://schemas.microsoft.com/office/drawing/2014/main" id="{C3410CDD-A52F-457B-B0D4-4AC091AF1F9C}"/>
              </a:ext>
            </a:extLst>
          </p:cNvPr>
          <p:cNvSpPr/>
          <p:nvPr/>
        </p:nvSpPr>
        <p:spPr>
          <a:xfrm>
            <a:off x="5014908" y="2649704"/>
            <a:ext cx="394660" cy="400110"/>
          </a:xfrm>
          <a:prstGeom prst="rect">
            <a:avLst/>
          </a:prstGeom>
        </p:spPr>
        <p:txBody>
          <a:bodyPr wrap="none">
            <a:spAutoFit/>
          </a:bodyPr>
          <a:lstStyle/>
          <a:p>
            <a:r>
              <a:rPr lang="zh-TW" altLang="en-US" sz="2000" dirty="0"/>
              <a:t>➌</a:t>
            </a:r>
          </a:p>
        </p:txBody>
      </p:sp>
      <p:sp>
        <p:nvSpPr>
          <p:cNvPr id="8" name="矩形 7">
            <a:extLst>
              <a:ext uri="{FF2B5EF4-FFF2-40B4-BE49-F238E27FC236}">
                <a16:creationId xmlns:a16="http://schemas.microsoft.com/office/drawing/2014/main" id="{9F9052FE-3025-44F8-AC54-F544AFE8BCCD}"/>
              </a:ext>
            </a:extLst>
          </p:cNvPr>
          <p:cNvSpPr/>
          <p:nvPr/>
        </p:nvSpPr>
        <p:spPr>
          <a:xfrm>
            <a:off x="6199202" y="2658445"/>
            <a:ext cx="394660" cy="400110"/>
          </a:xfrm>
          <a:prstGeom prst="rect">
            <a:avLst/>
          </a:prstGeom>
        </p:spPr>
        <p:txBody>
          <a:bodyPr wrap="none">
            <a:spAutoFit/>
          </a:bodyPr>
          <a:lstStyle/>
          <a:p>
            <a:r>
              <a:rPr lang="zh-TW" altLang="en-US" sz="2000" dirty="0"/>
              <a:t>➍</a:t>
            </a:r>
          </a:p>
        </p:txBody>
      </p:sp>
      <p:sp>
        <p:nvSpPr>
          <p:cNvPr id="9" name="矩形 8">
            <a:extLst>
              <a:ext uri="{FF2B5EF4-FFF2-40B4-BE49-F238E27FC236}">
                <a16:creationId xmlns:a16="http://schemas.microsoft.com/office/drawing/2014/main" id="{DB705BF0-99E3-411C-9E2A-6D32E01EE9D7}"/>
              </a:ext>
            </a:extLst>
          </p:cNvPr>
          <p:cNvSpPr/>
          <p:nvPr/>
        </p:nvSpPr>
        <p:spPr>
          <a:xfrm>
            <a:off x="7208544" y="1892508"/>
            <a:ext cx="394660" cy="400110"/>
          </a:xfrm>
          <a:prstGeom prst="rect">
            <a:avLst/>
          </a:prstGeom>
        </p:spPr>
        <p:txBody>
          <a:bodyPr wrap="none">
            <a:spAutoFit/>
          </a:bodyPr>
          <a:lstStyle/>
          <a:p>
            <a:r>
              <a:rPr lang="zh-TW" altLang="en-US" sz="2000" dirty="0"/>
              <a:t>➎</a:t>
            </a:r>
          </a:p>
        </p:txBody>
      </p:sp>
      <p:sp>
        <p:nvSpPr>
          <p:cNvPr id="10" name="矩形 9">
            <a:extLst>
              <a:ext uri="{FF2B5EF4-FFF2-40B4-BE49-F238E27FC236}">
                <a16:creationId xmlns:a16="http://schemas.microsoft.com/office/drawing/2014/main" id="{373D4466-E266-457D-A160-46DDB6375586}"/>
              </a:ext>
            </a:extLst>
          </p:cNvPr>
          <p:cNvSpPr/>
          <p:nvPr/>
        </p:nvSpPr>
        <p:spPr>
          <a:xfrm>
            <a:off x="7272664" y="3362301"/>
            <a:ext cx="330540" cy="400110"/>
          </a:xfrm>
          <a:prstGeom prst="rect">
            <a:avLst/>
          </a:prstGeom>
        </p:spPr>
        <p:txBody>
          <a:bodyPr wrap="square">
            <a:spAutoFit/>
          </a:bodyPr>
          <a:lstStyle/>
          <a:p>
            <a:r>
              <a:rPr lang="zh-TW" altLang="en-US" sz="2000" dirty="0"/>
              <a:t>➏</a:t>
            </a:r>
          </a:p>
        </p:txBody>
      </p:sp>
      <p:sp>
        <p:nvSpPr>
          <p:cNvPr id="11" name="矩形 10">
            <a:extLst>
              <a:ext uri="{FF2B5EF4-FFF2-40B4-BE49-F238E27FC236}">
                <a16:creationId xmlns:a16="http://schemas.microsoft.com/office/drawing/2014/main" id="{E9B74D70-73A6-4CA0-8B7E-844F58A69151}"/>
              </a:ext>
            </a:extLst>
          </p:cNvPr>
          <p:cNvSpPr/>
          <p:nvPr/>
        </p:nvSpPr>
        <p:spPr>
          <a:xfrm>
            <a:off x="3255872" y="3762411"/>
            <a:ext cx="394660" cy="400110"/>
          </a:xfrm>
          <a:prstGeom prst="rect">
            <a:avLst/>
          </a:prstGeom>
        </p:spPr>
        <p:txBody>
          <a:bodyPr wrap="none">
            <a:spAutoFit/>
          </a:bodyPr>
          <a:lstStyle/>
          <a:p>
            <a:r>
              <a:rPr lang="zh-TW" altLang="en-US" sz="2000" dirty="0"/>
              <a:t>➑</a:t>
            </a:r>
          </a:p>
        </p:txBody>
      </p:sp>
      <p:sp>
        <p:nvSpPr>
          <p:cNvPr id="27" name="矩形 26">
            <a:extLst>
              <a:ext uri="{FF2B5EF4-FFF2-40B4-BE49-F238E27FC236}">
                <a16:creationId xmlns:a16="http://schemas.microsoft.com/office/drawing/2014/main" id="{A78FA1A3-5389-48CF-8B87-7429DBB45658}"/>
              </a:ext>
            </a:extLst>
          </p:cNvPr>
          <p:cNvSpPr/>
          <p:nvPr/>
        </p:nvSpPr>
        <p:spPr>
          <a:xfrm>
            <a:off x="2338921" y="1607400"/>
            <a:ext cx="394660" cy="400110"/>
          </a:xfrm>
          <a:prstGeom prst="rect">
            <a:avLst/>
          </a:prstGeom>
        </p:spPr>
        <p:txBody>
          <a:bodyPr wrap="none">
            <a:spAutoFit/>
          </a:bodyPr>
          <a:lstStyle/>
          <a:p>
            <a:r>
              <a:rPr lang="zh-TW" altLang="en-US" sz="2000" dirty="0"/>
              <a:t>➊</a:t>
            </a:r>
          </a:p>
        </p:txBody>
      </p:sp>
      <p:sp>
        <p:nvSpPr>
          <p:cNvPr id="28" name="矩形 27">
            <a:extLst>
              <a:ext uri="{FF2B5EF4-FFF2-40B4-BE49-F238E27FC236}">
                <a16:creationId xmlns:a16="http://schemas.microsoft.com/office/drawing/2014/main" id="{B0CFCE3E-E4C8-440B-AAE5-D5F9EEDDB046}"/>
              </a:ext>
            </a:extLst>
          </p:cNvPr>
          <p:cNvSpPr/>
          <p:nvPr/>
        </p:nvSpPr>
        <p:spPr>
          <a:xfrm>
            <a:off x="2733581" y="1837399"/>
            <a:ext cx="394660" cy="400110"/>
          </a:xfrm>
          <a:prstGeom prst="rect">
            <a:avLst/>
          </a:prstGeom>
        </p:spPr>
        <p:txBody>
          <a:bodyPr wrap="none">
            <a:spAutoFit/>
          </a:bodyPr>
          <a:lstStyle/>
          <a:p>
            <a:r>
              <a:rPr lang="zh-TW" altLang="en-US" sz="2000" dirty="0"/>
              <a:t>➋</a:t>
            </a:r>
          </a:p>
        </p:txBody>
      </p:sp>
      <p:sp>
        <p:nvSpPr>
          <p:cNvPr id="29" name="矩形 28">
            <a:extLst>
              <a:ext uri="{FF2B5EF4-FFF2-40B4-BE49-F238E27FC236}">
                <a16:creationId xmlns:a16="http://schemas.microsoft.com/office/drawing/2014/main" id="{302DC395-BFEC-4E26-920A-02BF8E5BDBB5}"/>
              </a:ext>
            </a:extLst>
          </p:cNvPr>
          <p:cNvSpPr/>
          <p:nvPr/>
        </p:nvSpPr>
        <p:spPr>
          <a:xfrm>
            <a:off x="3633284" y="2002195"/>
            <a:ext cx="394660" cy="400110"/>
          </a:xfrm>
          <a:prstGeom prst="rect">
            <a:avLst/>
          </a:prstGeom>
        </p:spPr>
        <p:txBody>
          <a:bodyPr wrap="none">
            <a:spAutoFit/>
          </a:bodyPr>
          <a:lstStyle/>
          <a:p>
            <a:r>
              <a:rPr lang="zh-TW" altLang="en-US" sz="2000" dirty="0"/>
              <a:t>➌</a:t>
            </a:r>
          </a:p>
        </p:txBody>
      </p:sp>
      <p:sp>
        <p:nvSpPr>
          <p:cNvPr id="30" name="矩形 29">
            <a:extLst>
              <a:ext uri="{FF2B5EF4-FFF2-40B4-BE49-F238E27FC236}">
                <a16:creationId xmlns:a16="http://schemas.microsoft.com/office/drawing/2014/main" id="{74586F0F-42BF-410F-9BB2-395E54E04579}"/>
              </a:ext>
            </a:extLst>
          </p:cNvPr>
          <p:cNvSpPr/>
          <p:nvPr/>
        </p:nvSpPr>
        <p:spPr>
          <a:xfrm>
            <a:off x="5014908" y="2094527"/>
            <a:ext cx="394660" cy="400110"/>
          </a:xfrm>
          <a:prstGeom prst="rect">
            <a:avLst/>
          </a:prstGeom>
        </p:spPr>
        <p:txBody>
          <a:bodyPr wrap="none">
            <a:spAutoFit/>
          </a:bodyPr>
          <a:lstStyle/>
          <a:p>
            <a:r>
              <a:rPr lang="zh-TW" altLang="en-US" sz="2000" dirty="0"/>
              <a:t>➍</a:t>
            </a:r>
          </a:p>
        </p:txBody>
      </p:sp>
      <p:sp>
        <p:nvSpPr>
          <p:cNvPr id="16" name="矩形 15">
            <a:extLst>
              <a:ext uri="{FF2B5EF4-FFF2-40B4-BE49-F238E27FC236}">
                <a16:creationId xmlns:a16="http://schemas.microsoft.com/office/drawing/2014/main" id="{B552344A-4EF0-40AC-B1C2-313977B221F5}"/>
              </a:ext>
            </a:extLst>
          </p:cNvPr>
          <p:cNvSpPr/>
          <p:nvPr/>
        </p:nvSpPr>
        <p:spPr>
          <a:xfrm>
            <a:off x="5698102" y="3762411"/>
            <a:ext cx="394660" cy="400110"/>
          </a:xfrm>
          <a:prstGeom prst="rect">
            <a:avLst/>
          </a:prstGeom>
        </p:spPr>
        <p:txBody>
          <a:bodyPr wrap="none">
            <a:spAutoFit/>
          </a:bodyPr>
          <a:lstStyle/>
          <a:p>
            <a:r>
              <a:rPr lang="zh-TW" altLang="en-US" sz="2000" dirty="0"/>
              <a:t>➐</a:t>
            </a:r>
          </a:p>
        </p:txBody>
      </p:sp>
      <p:pic>
        <p:nvPicPr>
          <p:cNvPr id="2" name="音訊 1">
            <a:hlinkClick r:id="" action="ppaction://media"/>
            <a:extLst>
              <a:ext uri="{FF2B5EF4-FFF2-40B4-BE49-F238E27FC236}">
                <a16:creationId xmlns:a16="http://schemas.microsoft.com/office/drawing/2014/main" id="{288BC57F-7160-48D8-AEF9-39677B115C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802294486"/>
      </p:ext>
    </p:extLst>
  </p:cSld>
  <p:clrMapOvr>
    <a:masterClrMapping/>
  </p:clrMapOvr>
  <mc:AlternateContent xmlns:mc="http://schemas.openxmlformats.org/markup-compatibility/2006">
    <mc:Choice xmlns:p14="http://schemas.microsoft.com/office/powerpoint/2010/main" Requires="p14">
      <p:transition spd="slow" p14:dur="1400" advTm="43710">
        <p14:doors dir="vert"/>
      </p:transition>
    </mc:Choice>
    <mc:Fallback>
      <p:transition spd="slow" advTm="437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689" grpId="0" animBg="1"/>
      <p:bldP spid="69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標楷體" panose="03000509000000000000" pitchFamily="65" charset="-120"/>
                <a:ea typeface="標楷體" panose="03000509000000000000" pitchFamily="65" charset="-120"/>
              </a:rPr>
              <a:t>系統設計架構圖</a:t>
            </a:r>
            <a:endParaRPr>
              <a:latin typeface="標楷體" panose="03000509000000000000" pitchFamily="65" charset="-120"/>
              <a:ea typeface="標楷體" panose="03000509000000000000" pitchFamily="65" charset="-120"/>
            </a:endParaRPr>
          </a:p>
        </p:txBody>
      </p:sp>
      <p:pic>
        <p:nvPicPr>
          <p:cNvPr id="13" name="圖片 7">
            <a:extLst>
              <a:ext uri="{FF2B5EF4-FFF2-40B4-BE49-F238E27FC236}">
                <a16:creationId xmlns:a16="http://schemas.microsoft.com/office/drawing/2014/main" id="{AA10CAFA-5AD9-449B-B064-23CB1BE0A602}"/>
              </a:ext>
            </a:extLst>
          </p:cNvPr>
          <p:cNvPicPr/>
          <p:nvPr/>
        </p:nvPicPr>
        <p:blipFill>
          <a:blip r:embed="rId5">
            <a:extLst>
              <a:ext uri="{28A0092B-C50C-407E-A947-70E740481C1C}">
                <a14:useLocalDpi xmlns:a14="http://schemas.microsoft.com/office/drawing/2010/main" val="0"/>
              </a:ext>
            </a:extLst>
          </a:blip>
          <a:stretch>
            <a:fillRect/>
          </a:stretch>
        </p:blipFill>
        <p:spPr>
          <a:xfrm>
            <a:off x="1244016" y="1369658"/>
            <a:ext cx="6655968" cy="3114936"/>
          </a:xfrm>
          <a:prstGeom prst="rect">
            <a:avLst/>
          </a:prstGeom>
        </p:spPr>
      </p:pic>
      <p:sp>
        <p:nvSpPr>
          <p:cNvPr id="2" name="矩形 1">
            <a:extLst>
              <a:ext uri="{FF2B5EF4-FFF2-40B4-BE49-F238E27FC236}">
                <a16:creationId xmlns:a16="http://schemas.microsoft.com/office/drawing/2014/main" id="{6E5E3E15-37BD-4E92-AB71-469A3F122838}"/>
              </a:ext>
            </a:extLst>
          </p:cNvPr>
          <p:cNvSpPr/>
          <p:nvPr/>
        </p:nvSpPr>
        <p:spPr>
          <a:xfrm>
            <a:off x="2985254" y="1758854"/>
            <a:ext cx="436338" cy="461665"/>
          </a:xfrm>
          <a:prstGeom prst="rect">
            <a:avLst/>
          </a:prstGeom>
        </p:spPr>
        <p:txBody>
          <a:bodyPr wrap="none">
            <a:spAutoFit/>
          </a:bodyPr>
          <a:lstStyle/>
          <a:p>
            <a:r>
              <a:rPr lang="zh-TW" altLang="en-US" sz="2400" dirty="0"/>
              <a:t>➊</a:t>
            </a:r>
          </a:p>
        </p:txBody>
      </p:sp>
      <p:sp>
        <p:nvSpPr>
          <p:cNvPr id="3" name="矩形 2">
            <a:extLst>
              <a:ext uri="{FF2B5EF4-FFF2-40B4-BE49-F238E27FC236}">
                <a16:creationId xmlns:a16="http://schemas.microsoft.com/office/drawing/2014/main" id="{04C62D52-C42E-4C93-B010-C6F4AFC308DA}"/>
              </a:ext>
            </a:extLst>
          </p:cNvPr>
          <p:cNvSpPr/>
          <p:nvPr/>
        </p:nvSpPr>
        <p:spPr>
          <a:xfrm>
            <a:off x="3150524" y="3063016"/>
            <a:ext cx="436338" cy="461665"/>
          </a:xfrm>
          <a:prstGeom prst="rect">
            <a:avLst/>
          </a:prstGeom>
        </p:spPr>
        <p:txBody>
          <a:bodyPr wrap="none">
            <a:spAutoFit/>
          </a:bodyPr>
          <a:lstStyle/>
          <a:p>
            <a:r>
              <a:rPr lang="zh-TW" altLang="en-US" sz="2400" dirty="0"/>
              <a:t>➌</a:t>
            </a:r>
          </a:p>
        </p:txBody>
      </p:sp>
      <p:sp>
        <p:nvSpPr>
          <p:cNvPr id="4" name="矩形 3">
            <a:extLst>
              <a:ext uri="{FF2B5EF4-FFF2-40B4-BE49-F238E27FC236}">
                <a16:creationId xmlns:a16="http://schemas.microsoft.com/office/drawing/2014/main" id="{A6F0E12B-9073-4157-AF53-7F46D8709261}"/>
              </a:ext>
            </a:extLst>
          </p:cNvPr>
          <p:cNvSpPr/>
          <p:nvPr/>
        </p:nvSpPr>
        <p:spPr>
          <a:xfrm>
            <a:off x="3150524" y="2410935"/>
            <a:ext cx="436338" cy="461665"/>
          </a:xfrm>
          <a:prstGeom prst="rect">
            <a:avLst/>
          </a:prstGeom>
        </p:spPr>
        <p:txBody>
          <a:bodyPr wrap="none">
            <a:spAutoFit/>
          </a:bodyPr>
          <a:lstStyle/>
          <a:p>
            <a:r>
              <a:rPr lang="zh-TW" altLang="en-US" sz="2400" dirty="0"/>
              <a:t>➋</a:t>
            </a:r>
          </a:p>
        </p:txBody>
      </p:sp>
      <p:pic>
        <p:nvPicPr>
          <p:cNvPr id="5" name="音訊 4">
            <a:hlinkClick r:id="" action="ppaction://media"/>
            <a:extLst>
              <a:ext uri="{FF2B5EF4-FFF2-40B4-BE49-F238E27FC236}">
                <a16:creationId xmlns:a16="http://schemas.microsoft.com/office/drawing/2014/main" id="{22B1C018-2D85-4B11-8839-04A847ED41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616694519"/>
      </p:ext>
    </p:extLst>
  </p:cSld>
  <p:clrMapOvr>
    <a:masterClrMapping/>
  </p:clrMapOvr>
  <mc:AlternateContent xmlns:mc="http://schemas.openxmlformats.org/markup-compatibility/2006">
    <mc:Choice xmlns:p14="http://schemas.microsoft.com/office/powerpoint/2010/main" Requires="p14">
      <p:transition spd="slow" p14:dur="1400" advTm="8833">
        <p14:doors dir="vert"/>
      </p:transition>
    </mc:Choice>
    <mc:Fallback>
      <p:transition spd="slow" advTm="88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689" grpId="0" animBg="1"/>
      <p:bldP spid="69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p:nvPr/>
        </p:nvSpPr>
        <p:spPr>
          <a:xfrm>
            <a:off x="365700" y="365700"/>
            <a:ext cx="4807500" cy="4412100"/>
          </a:xfrm>
          <a:prstGeom prst="roundRect">
            <a:avLst>
              <a:gd name="adj" fmla="val 3448"/>
            </a:avLst>
          </a:prstGeom>
          <a:solidFill>
            <a:schemeClr val="tx1">
              <a:lumMod val="10000"/>
              <a:lumOff val="9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388;p41"/>
          <p:cNvSpPr/>
          <p:nvPr/>
        </p:nvSpPr>
        <p:spPr>
          <a:xfrm>
            <a:off x="559950" y="3728675"/>
            <a:ext cx="4419000" cy="855600"/>
          </a:xfrm>
          <a:prstGeom prst="roundRect">
            <a:avLst>
              <a:gd name="adj" fmla="val 122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389;p41"/>
          <p:cNvSpPr/>
          <p:nvPr/>
        </p:nvSpPr>
        <p:spPr>
          <a:xfrm flipH="1">
            <a:off x="2112900" y="559218"/>
            <a:ext cx="1313100" cy="13131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390;p41"/>
          <p:cNvSpPr txBox="1">
            <a:spLocks noGrp="1"/>
          </p:cNvSpPr>
          <p:nvPr>
            <p:ph type="title"/>
          </p:nvPr>
        </p:nvSpPr>
        <p:spPr>
          <a:xfrm>
            <a:off x="516544" y="2038800"/>
            <a:ext cx="4652231" cy="1512000"/>
          </a:xfrm>
          <a:prstGeom prst="rect">
            <a:avLst/>
          </a:prstGeom>
        </p:spPr>
        <p:txBody>
          <a:bodyPr spcFirstLastPara="1" wrap="square" lIns="91425" tIns="91425" rIns="91425" bIns="91425" anchor="ctr" anchorCtr="0">
            <a:noAutofit/>
          </a:bodyPr>
          <a:lstStyle/>
          <a:p>
            <a:r>
              <a:rPr lang="en-US" sz="4000"/>
              <a:t>Detail Implementation</a:t>
            </a:r>
            <a:endParaRPr lang="zh-TW" altLang="en-US"/>
          </a:p>
        </p:txBody>
      </p:sp>
      <p:sp>
        <p:nvSpPr>
          <p:cNvPr id="391" name="Google Shape;391;p41"/>
          <p:cNvSpPr txBox="1">
            <a:spLocks noGrp="1"/>
          </p:cNvSpPr>
          <p:nvPr>
            <p:ph type="title" idx="2"/>
          </p:nvPr>
        </p:nvSpPr>
        <p:spPr>
          <a:xfrm>
            <a:off x="2112900" y="7524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2" name="Google Shape;392;p41"/>
          <p:cNvSpPr txBox="1">
            <a:spLocks noGrp="1"/>
          </p:cNvSpPr>
          <p:nvPr>
            <p:ph type="subTitle" idx="1"/>
          </p:nvPr>
        </p:nvSpPr>
        <p:spPr>
          <a:xfrm>
            <a:off x="913945" y="4029528"/>
            <a:ext cx="3852157" cy="497390"/>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zh-TW" altLang="en-US">
                <a:latin typeface="Muli"/>
                <a:ea typeface="Muli"/>
                <a:cs typeface="Muli"/>
                <a:sym typeface="Muli"/>
              </a:rPr>
              <a:t>實作的過程以及最終系統呈現</a:t>
            </a:r>
            <a:endParaRPr lang="zh-TW" altLang="en-US" sz="1600">
              <a:solidFill>
                <a:schemeClr val="dk1"/>
              </a:solidFill>
              <a:latin typeface="Muli"/>
              <a:ea typeface="Muli"/>
              <a:cs typeface="Muli"/>
            </a:endParaRPr>
          </a:p>
        </p:txBody>
      </p:sp>
      <p:grpSp>
        <p:nvGrpSpPr>
          <p:cNvPr id="393" name="Google Shape;393;p41"/>
          <p:cNvGrpSpPr/>
          <p:nvPr/>
        </p:nvGrpSpPr>
        <p:grpSpPr>
          <a:xfrm>
            <a:off x="5657488" y="365695"/>
            <a:ext cx="3121440" cy="4412093"/>
            <a:chOff x="5657488" y="365695"/>
            <a:chExt cx="3121440" cy="4412093"/>
          </a:xfrm>
        </p:grpSpPr>
        <p:grpSp>
          <p:nvGrpSpPr>
            <p:cNvPr id="394" name="Google Shape;394;p41"/>
            <p:cNvGrpSpPr/>
            <p:nvPr/>
          </p:nvGrpSpPr>
          <p:grpSpPr>
            <a:xfrm>
              <a:off x="7161697" y="365695"/>
              <a:ext cx="1617002" cy="1034133"/>
              <a:chOff x="7336713" y="119675"/>
              <a:chExt cx="1756275" cy="1123325"/>
            </a:xfrm>
          </p:grpSpPr>
          <p:sp>
            <p:nvSpPr>
              <p:cNvPr id="395" name="Google Shape;395;p41"/>
              <p:cNvSpPr/>
              <p:nvPr/>
            </p:nvSpPr>
            <p:spPr>
              <a:xfrm>
                <a:off x="7336713" y="119675"/>
                <a:ext cx="1756275" cy="1123325"/>
              </a:xfrm>
              <a:custGeom>
                <a:avLst/>
                <a:gdLst/>
                <a:ahLst/>
                <a:cxnLst/>
                <a:rect l="l" t="t" r="r" b="b"/>
                <a:pathLst>
                  <a:path w="70251" h="44933" extrusionOk="0">
                    <a:moveTo>
                      <a:pt x="5004" y="1"/>
                    </a:moveTo>
                    <a:cubicBezTo>
                      <a:pt x="2235" y="1"/>
                      <a:pt x="0" y="2236"/>
                      <a:pt x="0" y="5004"/>
                    </a:cubicBezTo>
                    <a:lnTo>
                      <a:pt x="0" y="39929"/>
                    </a:lnTo>
                    <a:cubicBezTo>
                      <a:pt x="0" y="42698"/>
                      <a:pt x="2235" y="44933"/>
                      <a:pt x="5004" y="44933"/>
                    </a:cubicBezTo>
                    <a:lnTo>
                      <a:pt x="65247" y="44933"/>
                    </a:lnTo>
                    <a:cubicBezTo>
                      <a:pt x="68015" y="44933"/>
                      <a:pt x="70250" y="42698"/>
                      <a:pt x="70250" y="39929"/>
                    </a:cubicBezTo>
                    <a:lnTo>
                      <a:pt x="70250" y="5004"/>
                    </a:lnTo>
                    <a:cubicBezTo>
                      <a:pt x="70250" y="2236"/>
                      <a:pt x="68015" y="1"/>
                      <a:pt x="65247"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96" name="Google Shape;396;p41"/>
              <p:cNvGrpSpPr/>
              <p:nvPr/>
            </p:nvGrpSpPr>
            <p:grpSpPr>
              <a:xfrm>
                <a:off x="7487650" y="261588"/>
                <a:ext cx="1454400" cy="839500"/>
                <a:chOff x="7487638" y="261450"/>
                <a:chExt cx="1454400" cy="839500"/>
              </a:xfrm>
            </p:grpSpPr>
            <p:sp>
              <p:nvSpPr>
                <p:cNvPr id="397" name="Google Shape;397;p41"/>
                <p:cNvSpPr/>
                <p:nvPr/>
              </p:nvSpPr>
              <p:spPr>
                <a:xfrm>
                  <a:off x="7670263" y="298150"/>
                  <a:ext cx="1089150" cy="35875"/>
                </a:xfrm>
                <a:custGeom>
                  <a:avLst/>
                  <a:gdLst/>
                  <a:ahLst/>
                  <a:cxnLst/>
                  <a:rect l="l" t="t" r="r" b="b"/>
                  <a:pathLst>
                    <a:path w="43566" h="1435" extrusionOk="0">
                      <a:moveTo>
                        <a:pt x="735" y="0"/>
                      </a:moveTo>
                      <a:cubicBezTo>
                        <a:pt x="334" y="0"/>
                        <a:pt x="1" y="334"/>
                        <a:pt x="1" y="734"/>
                      </a:cubicBezTo>
                      <a:cubicBezTo>
                        <a:pt x="1" y="1134"/>
                        <a:pt x="334" y="1434"/>
                        <a:pt x="735" y="1434"/>
                      </a:cubicBezTo>
                      <a:lnTo>
                        <a:pt x="42831" y="1434"/>
                      </a:lnTo>
                      <a:cubicBezTo>
                        <a:pt x="43232" y="1434"/>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398;p41"/>
                <p:cNvSpPr/>
                <p:nvPr/>
              </p:nvSpPr>
              <p:spPr>
                <a:xfrm>
                  <a:off x="8360763" y="261450"/>
                  <a:ext cx="129275" cy="109800"/>
                </a:xfrm>
                <a:custGeom>
                  <a:avLst/>
                  <a:gdLst/>
                  <a:ahLst/>
                  <a:cxnLst/>
                  <a:rect l="l" t="t" r="r" b="b"/>
                  <a:pathLst>
                    <a:path w="5171" h="4392" extrusionOk="0">
                      <a:moveTo>
                        <a:pt x="2969" y="0"/>
                      </a:moveTo>
                      <a:cubicBezTo>
                        <a:pt x="1001" y="0"/>
                        <a:pt x="1" y="2369"/>
                        <a:pt x="1402" y="3736"/>
                      </a:cubicBezTo>
                      <a:cubicBezTo>
                        <a:pt x="1844" y="4190"/>
                        <a:pt x="2395" y="4392"/>
                        <a:pt x="2938" y="4392"/>
                      </a:cubicBezTo>
                      <a:cubicBezTo>
                        <a:pt x="4072" y="4392"/>
                        <a:pt x="5171" y="3510"/>
                        <a:pt x="5171" y="2202"/>
                      </a:cubicBezTo>
                      <a:cubicBezTo>
                        <a:pt x="5171" y="968"/>
                        <a:pt x="4170" y="0"/>
                        <a:pt x="2969"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399;p41"/>
                <p:cNvSpPr/>
                <p:nvPr/>
              </p:nvSpPr>
              <p:spPr>
                <a:xfrm>
                  <a:off x="7487638"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400;p41"/>
                <p:cNvSpPr/>
                <p:nvPr/>
              </p:nvSpPr>
              <p:spPr>
                <a:xfrm>
                  <a:off x="8876963" y="316475"/>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401;p41"/>
                <p:cNvSpPr/>
                <p:nvPr/>
              </p:nvSpPr>
              <p:spPr>
                <a:xfrm>
                  <a:off x="8876963"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402;p41"/>
                <p:cNvSpPr/>
                <p:nvPr/>
              </p:nvSpPr>
              <p:spPr>
                <a:xfrm>
                  <a:off x="8909488" y="283950"/>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403;p41"/>
                <p:cNvSpPr/>
                <p:nvPr/>
              </p:nvSpPr>
              <p:spPr>
                <a:xfrm>
                  <a:off x="8909488" y="283950"/>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404;p41"/>
                <p:cNvSpPr/>
                <p:nvPr/>
              </p:nvSpPr>
              <p:spPr>
                <a:xfrm>
                  <a:off x="7670263" y="541600"/>
                  <a:ext cx="1089150" cy="35925"/>
                </a:xfrm>
                <a:custGeom>
                  <a:avLst/>
                  <a:gdLst/>
                  <a:ahLst/>
                  <a:cxnLst/>
                  <a:rect l="l" t="t" r="r" b="b"/>
                  <a:pathLst>
                    <a:path w="43566" h="1437" extrusionOk="0">
                      <a:moveTo>
                        <a:pt x="680" y="0"/>
                      </a:moveTo>
                      <a:cubicBezTo>
                        <a:pt x="304" y="0"/>
                        <a:pt x="1" y="321"/>
                        <a:pt x="1" y="703"/>
                      </a:cubicBezTo>
                      <a:cubicBezTo>
                        <a:pt x="1" y="1103"/>
                        <a:pt x="334" y="1437"/>
                        <a:pt x="735" y="1437"/>
                      </a:cubicBezTo>
                      <a:lnTo>
                        <a:pt x="42831" y="1437"/>
                      </a:lnTo>
                      <a:cubicBezTo>
                        <a:pt x="43232" y="1437"/>
                        <a:pt x="43565" y="1103"/>
                        <a:pt x="43565" y="703"/>
                      </a:cubicBezTo>
                      <a:cubicBezTo>
                        <a:pt x="43565" y="303"/>
                        <a:pt x="43232" y="2"/>
                        <a:pt x="42831" y="2"/>
                      </a:cubicBezTo>
                      <a:lnTo>
                        <a:pt x="735" y="2"/>
                      </a:lnTo>
                      <a:cubicBezTo>
                        <a:pt x="716" y="1"/>
                        <a:pt x="698" y="0"/>
                        <a:pt x="68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405;p41"/>
                <p:cNvSpPr/>
                <p:nvPr/>
              </p:nvSpPr>
              <p:spPr>
                <a:xfrm>
                  <a:off x="8065563" y="504125"/>
                  <a:ext cx="128450" cy="110600"/>
                </a:xfrm>
                <a:custGeom>
                  <a:avLst/>
                  <a:gdLst/>
                  <a:ahLst/>
                  <a:cxnLst/>
                  <a:rect l="l" t="t" r="r" b="b"/>
                  <a:pathLst>
                    <a:path w="5138" h="4424" extrusionOk="0">
                      <a:moveTo>
                        <a:pt x="2936" y="0"/>
                      </a:moveTo>
                      <a:cubicBezTo>
                        <a:pt x="1001" y="0"/>
                        <a:pt x="0" y="2402"/>
                        <a:pt x="1401" y="3770"/>
                      </a:cubicBezTo>
                      <a:cubicBezTo>
                        <a:pt x="1843" y="4222"/>
                        <a:pt x="2388" y="4424"/>
                        <a:pt x="2925" y="4424"/>
                      </a:cubicBezTo>
                      <a:cubicBezTo>
                        <a:pt x="4051" y="4424"/>
                        <a:pt x="5137" y="3535"/>
                        <a:pt x="5137" y="2202"/>
                      </a:cubicBezTo>
                      <a:cubicBezTo>
                        <a:pt x="5137"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406;p41"/>
                <p:cNvSpPr/>
                <p:nvPr/>
              </p:nvSpPr>
              <p:spPr>
                <a:xfrm>
                  <a:off x="7487638" y="802658"/>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407;p41"/>
                <p:cNvSpPr/>
                <p:nvPr/>
              </p:nvSpPr>
              <p:spPr>
                <a:xfrm>
                  <a:off x="8876963" y="559150"/>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408;p41"/>
                <p:cNvSpPr/>
                <p:nvPr/>
              </p:nvSpPr>
              <p:spPr>
                <a:xfrm>
                  <a:off x="8876963" y="5591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409;p41"/>
                <p:cNvSpPr/>
                <p:nvPr/>
              </p:nvSpPr>
              <p:spPr>
                <a:xfrm>
                  <a:off x="8909488" y="526625"/>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410;p41"/>
                <p:cNvSpPr/>
                <p:nvPr/>
              </p:nvSpPr>
              <p:spPr>
                <a:xfrm>
                  <a:off x="8909488" y="526625"/>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411;p41"/>
                <p:cNvSpPr/>
                <p:nvPr/>
              </p:nvSpPr>
              <p:spPr>
                <a:xfrm>
                  <a:off x="7670263" y="784325"/>
                  <a:ext cx="1089150" cy="36700"/>
                </a:xfrm>
                <a:custGeom>
                  <a:avLst/>
                  <a:gdLst/>
                  <a:ahLst/>
                  <a:cxnLst/>
                  <a:rect l="l" t="t" r="r" b="b"/>
                  <a:pathLst>
                    <a:path w="43566" h="1468" extrusionOk="0">
                      <a:moveTo>
                        <a:pt x="735" y="0"/>
                      </a:moveTo>
                      <a:cubicBezTo>
                        <a:pt x="334" y="0"/>
                        <a:pt x="1" y="334"/>
                        <a:pt x="1" y="734"/>
                      </a:cubicBezTo>
                      <a:cubicBezTo>
                        <a:pt x="1" y="1134"/>
                        <a:pt x="334" y="1468"/>
                        <a:pt x="735" y="1468"/>
                      </a:cubicBezTo>
                      <a:lnTo>
                        <a:pt x="42831" y="1468"/>
                      </a:lnTo>
                      <a:cubicBezTo>
                        <a:pt x="43232" y="1468"/>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7867913" y="747625"/>
                  <a:ext cx="128450" cy="110250"/>
                </a:xfrm>
                <a:custGeom>
                  <a:avLst/>
                  <a:gdLst/>
                  <a:ahLst/>
                  <a:cxnLst/>
                  <a:rect l="l" t="t" r="r" b="b"/>
                  <a:pathLst>
                    <a:path w="5138" h="4410" extrusionOk="0">
                      <a:moveTo>
                        <a:pt x="2936" y="1"/>
                      </a:moveTo>
                      <a:cubicBezTo>
                        <a:pt x="968" y="1"/>
                        <a:pt x="1" y="2369"/>
                        <a:pt x="1368" y="3770"/>
                      </a:cubicBezTo>
                      <a:cubicBezTo>
                        <a:pt x="1820" y="4211"/>
                        <a:pt x="2373" y="4409"/>
                        <a:pt x="2914" y="4409"/>
                      </a:cubicBezTo>
                      <a:cubicBezTo>
                        <a:pt x="4051" y="4409"/>
                        <a:pt x="5138" y="3535"/>
                        <a:pt x="5138" y="2202"/>
                      </a:cubicBezTo>
                      <a:cubicBezTo>
                        <a:pt x="5138" y="1001"/>
                        <a:pt x="4137" y="1"/>
                        <a:pt x="293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876963" y="8026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414;p41"/>
                <p:cNvSpPr/>
                <p:nvPr/>
              </p:nvSpPr>
              <p:spPr>
                <a:xfrm>
                  <a:off x="8876963" y="8026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p:nvPr/>
              </p:nvSpPr>
              <p:spPr>
                <a:xfrm>
                  <a:off x="8909488" y="770150"/>
                  <a:ext cx="25" cy="65075"/>
                </a:xfrm>
                <a:custGeom>
                  <a:avLst/>
                  <a:gdLst/>
                  <a:ahLst/>
                  <a:cxnLst/>
                  <a:rect l="l" t="t" r="r" b="b"/>
                  <a:pathLst>
                    <a:path w="1" h="2603" extrusionOk="0">
                      <a:moveTo>
                        <a:pt x="1" y="0"/>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416;p41"/>
                <p:cNvSpPr/>
                <p:nvPr/>
              </p:nvSpPr>
              <p:spPr>
                <a:xfrm>
                  <a:off x="8909488" y="770150"/>
                  <a:ext cx="25" cy="65075"/>
                </a:xfrm>
                <a:custGeom>
                  <a:avLst/>
                  <a:gdLst/>
                  <a:ahLst/>
                  <a:cxnLst/>
                  <a:rect l="l" t="t" r="r" b="b"/>
                  <a:pathLst>
                    <a:path w="1" h="2603" fill="none" extrusionOk="0">
                      <a:moveTo>
                        <a:pt x="1" y="0"/>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417;p41"/>
                <p:cNvSpPr/>
                <p:nvPr/>
              </p:nvSpPr>
              <p:spPr>
                <a:xfrm>
                  <a:off x="7670263" y="1027825"/>
                  <a:ext cx="1089150" cy="35875"/>
                </a:xfrm>
                <a:custGeom>
                  <a:avLst/>
                  <a:gdLst/>
                  <a:ahLst/>
                  <a:cxnLst/>
                  <a:rect l="l" t="t" r="r" b="b"/>
                  <a:pathLst>
                    <a:path w="43566" h="1435" extrusionOk="0">
                      <a:moveTo>
                        <a:pt x="735" y="1"/>
                      </a:moveTo>
                      <a:cubicBezTo>
                        <a:pt x="334" y="1"/>
                        <a:pt x="1" y="334"/>
                        <a:pt x="1" y="734"/>
                      </a:cubicBezTo>
                      <a:cubicBezTo>
                        <a:pt x="1" y="1135"/>
                        <a:pt x="334" y="1435"/>
                        <a:pt x="735" y="1435"/>
                      </a:cubicBezTo>
                      <a:lnTo>
                        <a:pt x="42831" y="1435"/>
                      </a:lnTo>
                      <a:cubicBezTo>
                        <a:pt x="43232" y="1435"/>
                        <a:pt x="43565" y="1135"/>
                        <a:pt x="43565" y="734"/>
                      </a:cubicBezTo>
                      <a:cubicBezTo>
                        <a:pt x="43565" y="334"/>
                        <a:pt x="43232" y="1"/>
                        <a:pt x="4283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418;p41"/>
                <p:cNvSpPr/>
                <p:nvPr/>
              </p:nvSpPr>
              <p:spPr>
                <a:xfrm>
                  <a:off x="8235688" y="991125"/>
                  <a:ext cx="128450" cy="109825"/>
                </a:xfrm>
                <a:custGeom>
                  <a:avLst/>
                  <a:gdLst/>
                  <a:ahLst/>
                  <a:cxnLst/>
                  <a:rect l="l" t="t" r="r" b="b"/>
                  <a:pathLst>
                    <a:path w="5138" h="4393" extrusionOk="0">
                      <a:moveTo>
                        <a:pt x="2935" y="1"/>
                      </a:moveTo>
                      <a:cubicBezTo>
                        <a:pt x="967" y="1"/>
                        <a:pt x="0" y="2369"/>
                        <a:pt x="1368" y="3737"/>
                      </a:cubicBezTo>
                      <a:cubicBezTo>
                        <a:pt x="1821" y="4190"/>
                        <a:pt x="2376" y="4392"/>
                        <a:pt x="2919" y="4392"/>
                      </a:cubicBezTo>
                      <a:cubicBezTo>
                        <a:pt x="4054" y="4392"/>
                        <a:pt x="5137" y="3511"/>
                        <a:pt x="5137" y="2202"/>
                      </a:cubicBezTo>
                      <a:cubicBezTo>
                        <a:pt x="5137" y="968"/>
                        <a:pt x="4170" y="1"/>
                        <a:pt x="2935"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419;p41"/>
                <p:cNvSpPr/>
                <p:nvPr/>
              </p:nvSpPr>
              <p:spPr>
                <a:xfrm>
                  <a:off x="8876963" y="10461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420;p41"/>
                <p:cNvSpPr/>
                <p:nvPr/>
              </p:nvSpPr>
              <p:spPr>
                <a:xfrm>
                  <a:off x="8876963" y="10461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41"/>
                <p:cNvSpPr/>
                <p:nvPr/>
              </p:nvSpPr>
              <p:spPr>
                <a:xfrm>
                  <a:off x="8909488" y="1013650"/>
                  <a:ext cx="25" cy="65075"/>
                </a:xfrm>
                <a:custGeom>
                  <a:avLst/>
                  <a:gdLst/>
                  <a:ahLst/>
                  <a:cxnLst/>
                  <a:rect l="l" t="t" r="r" b="b"/>
                  <a:pathLst>
                    <a:path w="1" h="2603" extrusionOk="0">
                      <a:moveTo>
                        <a:pt x="1" y="1"/>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422;p41"/>
                <p:cNvSpPr/>
                <p:nvPr/>
              </p:nvSpPr>
              <p:spPr>
                <a:xfrm>
                  <a:off x="8909488" y="1013650"/>
                  <a:ext cx="25" cy="65075"/>
                </a:xfrm>
                <a:custGeom>
                  <a:avLst/>
                  <a:gdLst/>
                  <a:ahLst/>
                  <a:cxnLst/>
                  <a:rect l="l" t="t" r="r" b="b"/>
                  <a:pathLst>
                    <a:path w="1" h="2603" fill="none" extrusionOk="0">
                      <a:moveTo>
                        <a:pt x="1" y="1"/>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423;p41"/>
                <p:cNvSpPr/>
                <p:nvPr/>
              </p:nvSpPr>
              <p:spPr>
                <a:xfrm>
                  <a:off x="7487638" y="559567"/>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424;p41"/>
                <p:cNvSpPr/>
                <p:nvPr/>
              </p:nvSpPr>
              <p:spPr>
                <a:xfrm>
                  <a:off x="7487638" y="10457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425" name="Google Shape;425;p41"/>
            <p:cNvGrpSpPr/>
            <p:nvPr/>
          </p:nvGrpSpPr>
          <p:grpSpPr>
            <a:xfrm>
              <a:off x="5657488" y="860177"/>
              <a:ext cx="1869520" cy="3423146"/>
              <a:chOff x="3194125" y="1741700"/>
              <a:chExt cx="1204200" cy="2204925"/>
            </a:xfrm>
          </p:grpSpPr>
          <p:sp>
            <p:nvSpPr>
              <p:cNvPr id="426" name="Google Shape;426;p41"/>
              <p:cNvSpPr/>
              <p:nvPr/>
            </p:nvSpPr>
            <p:spPr>
              <a:xfrm>
                <a:off x="4271550" y="18142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427;p41"/>
              <p:cNvSpPr/>
              <p:nvPr/>
            </p:nvSpPr>
            <p:spPr>
              <a:xfrm>
                <a:off x="4271550" y="18142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428;p41"/>
              <p:cNvSpPr/>
              <p:nvPr/>
            </p:nvSpPr>
            <p:spPr>
              <a:xfrm>
                <a:off x="4271550" y="20577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429;p41"/>
              <p:cNvSpPr/>
              <p:nvPr/>
            </p:nvSpPr>
            <p:spPr>
              <a:xfrm>
                <a:off x="4271550" y="20577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430;p41"/>
              <p:cNvSpPr/>
              <p:nvPr/>
            </p:nvSpPr>
            <p:spPr>
              <a:xfrm>
                <a:off x="3194125" y="1741700"/>
                <a:ext cx="1204200" cy="2204925"/>
              </a:xfrm>
              <a:custGeom>
                <a:avLst/>
                <a:gdLst/>
                <a:ahLst/>
                <a:cxnLst/>
                <a:rect l="l" t="t" r="r" b="b"/>
                <a:pathLst>
                  <a:path w="48168" h="88197" extrusionOk="0">
                    <a:moveTo>
                      <a:pt x="5004" y="0"/>
                    </a:moveTo>
                    <a:cubicBezTo>
                      <a:pt x="2235" y="0"/>
                      <a:pt x="0" y="2235"/>
                      <a:pt x="0" y="5004"/>
                    </a:cubicBezTo>
                    <a:lnTo>
                      <a:pt x="0" y="83193"/>
                    </a:lnTo>
                    <a:cubicBezTo>
                      <a:pt x="0" y="85962"/>
                      <a:pt x="2235" y="88197"/>
                      <a:pt x="5004" y="88197"/>
                    </a:cubicBezTo>
                    <a:lnTo>
                      <a:pt x="43164" y="88197"/>
                    </a:lnTo>
                    <a:cubicBezTo>
                      <a:pt x="45933" y="88197"/>
                      <a:pt x="48168" y="85962"/>
                      <a:pt x="48168" y="83193"/>
                    </a:cubicBezTo>
                    <a:lnTo>
                      <a:pt x="48168" y="5004"/>
                    </a:lnTo>
                    <a:cubicBezTo>
                      <a:pt x="48168" y="2235"/>
                      <a:pt x="45933" y="0"/>
                      <a:pt x="4316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431;p41"/>
              <p:cNvSpPr/>
              <p:nvPr/>
            </p:nvSpPr>
            <p:spPr>
              <a:xfrm>
                <a:off x="3258325" y="1905975"/>
                <a:ext cx="1075800" cy="1813825"/>
              </a:xfrm>
              <a:custGeom>
                <a:avLst/>
                <a:gdLst/>
                <a:ahLst/>
                <a:cxnLst/>
                <a:rect l="l" t="t" r="r" b="b"/>
                <a:pathLst>
                  <a:path w="43032" h="72553" extrusionOk="0">
                    <a:moveTo>
                      <a:pt x="3203" y="0"/>
                    </a:moveTo>
                    <a:cubicBezTo>
                      <a:pt x="1435" y="0"/>
                      <a:pt x="1" y="1435"/>
                      <a:pt x="1" y="3203"/>
                    </a:cubicBezTo>
                    <a:lnTo>
                      <a:pt x="1" y="69350"/>
                    </a:lnTo>
                    <a:cubicBezTo>
                      <a:pt x="1" y="71118"/>
                      <a:pt x="1435" y="72552"/>
                      <a:pt x="3203" y="72552"/>
                    </a:cubicBezTo>
                    <a:lnTo>
                      <a:pt x="39829" y="72552"/>
                    </a:lnTo>
                    <a:cubicBezTo>
                      <a:pt x="41597" y="72552"/>
                      <a:pt x="43031" y="71118"/>
                      <a:pt x="43031" y="69350"/>
                    </a:cubicBezTo>
                    <a:lnTo>
                      <a:pt x="43031" y="3203"/>
                    </a:lnTo>
                    <a:cubicBezTo>
                      <a:pt x="43031" y="1435"/>
                      <a:pt x="41597" y="0"/>
                      <a:pt x="398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432;p41"/>
              <p:cNvSpPr/>
              <p:nvPr/>
            </p:nvSpPr>
            <p:spPr>
              <a:xfrm>
                <a:off x="3568550" y="1809225"/>
                <a:ext cx="455350" cy="45075"/>
              </a:xfrm>
              <a:custGeom>
                <a:avLst/>
                <a:gdLst/>
                <a:ahLst/>
                <a:cxnLst/>
                <a:rect l="l" t="t" r="r" b="b"/>
                <a:pathLst>
                  <a:path w="18214" h="1803" extrusionOk="0">
                    <a:moveTo>
                      <a:pt x="868" y="1"/>
                    </a:moveTo>
                    <a:cubicBezTo>
                      <a:pt x="368" y="1"/>
                      <a:pt x="1" y="401"/>
                      <a:pt x="1" y="902"/>
                    </a:cubicBezTo>
                    <a:cubicBezTo>
                      <a:pt x="1" y="1402"/>
                      <a:pt x="368" y="1802"/>
                      <a:pt x="868" y="1802"/>
                    </a:cubicBezTo>
                    <a:lnTo>
                      <a:pt x="17346" y="1802"/>
                    </a:lnTo>
                    <a:cubicBezTo>
                      <a:pt x="17847" y="1802"/>
                      <a:pt x="18214" y="1402"/>
                      <a:pt x="18214" y="902"/>
                    </a:cubicBezTo>
                    <a:cubicBezTo>
                      <a:pt x="18214" y="401"/>
                      <a:pt x="17847" y="1"/>
                      <a:pt x="17346"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433;p41"/>
              <p:cNvSpPr/>
              <p:nvPr/>
            </p:nvSpPr>
            <p:spPr>
              <a:xfrm>
                <a:off x="3735350" y="3783150"/>
                <a:ext cx="105925" cy="90850"/>
              </a:xfrm>
              <a:custGeom>
                <a:avLst/>
                <a:gdLst/>
                <a:ahLst/>
                <a:cxnLst/>
                <a:rect l="l" t="t" r="r" b="b"/>
                <a:pathLst>
                  <a:path w="4237" h="3634" extrusionOk="0">
                    <a:moveTo>
                      <a:pt x="2435" y="1"/>
                    </a:moveTo>
                    <a:cubicBezTo>
                      <a:pt x="834" y="1"/>
                      <a:pt x="0" y="1935"/>
                      <a:pt x="1168" y="3103"/>
                    </a:cubicBezTo>
                    <a:cubicBezTo>
                      <a:pt x="1534" y="3469"/>
                      <a:pt x="1983" y="3633"/>
                      <a:pt x="2424" y="3633"/>
                    </a:cubicBezTo>
                    <a:cubicBezTo>
                      <a:pt x="3349" y="3633"/>
                      <a:pt x="4236" y="2909"/>
                      <a:pt x="4236" y="1802"/>
                    </a:cubicBezTo>
                    <a:cubicBezTo>
                      <a:pt x="4236" y="801"/>
                      <a:pt x="3436" y="1"/>
                      <a:pt x="2435"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434;p41"/>
              <p:cNvSpPr/>
              <p:nvPr/>
            </p:nvSpPr>
            <p:spPr>
              <a:xfrm>
                <a:off x="3455150" y="3794000"/>
                <a:ext cx="64225" cy="25"/>
              </a:xfrm>
              <a:custGeom>
                <a:avLst/>
                <a:gdLst/>
                <a:ahLst/>
                <a:cxnLst/>
                <a:rect l="l" t="t" r="r" b="b"/>
                <a:pathLst>
                  <a:path w="2569" h="1" extrusionOk="0">
                    <a:moveTo>
                      <a:pt x="0" y="0"/>
                    </a:moveTo>
                    <a:lnTo>
                      <a:pt x="2569" y="0"/>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435;p41"/>
              <p:cNvSpPr/>
              <p:nvPr/>
            </p:nvSpPr>
            <p:spPr>
              <a:xfrm>
                <a:off x="3455150" y="3794000"/>
                <a:ext cx="64225" cy="25"/>
              </a:xfrm>
              <a:custGeom>
                <a:avLst/>
                <a:gdLst/>
                <a:ahLst/>
                <a:cxnLst/>
                <a:rect l="l" t="t" r="r" b="b"/>
                <a:pathLst>
                  <a:path w="2569" h="1" fill="none" extrusionOk="0">
                    <a:moveTo>
                      <a:pt x="0" y="0"/>
                    </a:moveTo>
                    <a:lnTo>
                      <a:pt x="2569"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436;p41"/>
              <p:cNvSpPr/>
              <p:nvPr/>
            </p:nvSpPr>
            <p:spPr>
              <a:xfrm>
                <a:off x="3455150" y="3828175"/>
                <a:ext cx="64225" cy="25"/>
              </a:xfrm>
              <a:custGeom>
                <a:avLst/>
                <a:gdLst/>
                <a:ahLst/>
                <a:cxnLst/>
                <a:rect l="l" t="t" r="r" b="b"/>
                <a:pathLst>
                  <a:path w="2569" h="1" extrusionOk="0">
                    <a:moveTo>
                      <a:pt x="0" y="1"/>
                    </a:moveTo>
                    <a:lnTo>
                      <a:pt x="2569" y="1"/>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437;p41"/>
              <p:cNvSpPr/>
              <p:nvPr/>
            </p:nvSpPr>
            <p:spPr>
              <a:xfrm>
                <a:off x="3455150" y="3828175"/>
                <a:ext cx="64225" cy="25"/>
              </a:xfrm>
              <a:custGeom>
                <a:avLst/>
                <a:gdLst/>
                <a:ahLst/>
                <a:cxnLst/>
                <a:rect l="l" t="t" r="r" b="b"/>
                <a:pathLst>
                  <a:path w="2569" h="1" fill="none" extrusionOk="0">
                    <a:moveTo>
                      <a:pt x="0" y="1"/>
                    </a:moveTo>
                    <a:lnTo>
                      <a:pt x="2569"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438;p41"/>
              <p:cNvSpPr/>
              <p:nvPr/>
            </p:nvSpPr>
            <p:spPr>
              <a:xfrm>
                <a:off x="4071400" y="3783150"/>
                <a:ext cx="65925" cy="90100"/>
              </a:xfrm>
              <a:custGeom>
                <a:avLst/>
                <a:gdLst/>
                <a:ahLst/>
                <a:cxnLst/>
                <a:rect l="l" t="t" r="r" b="b"/>
                <a:pathLst>
                  <a:path w="2637" h="3604" extrusionOk="0">
                    <a:moveTo>
                      <a:pt x="1" y="1"/>
                    </a:moveTo>
                    <a:lnTo>
                      <a:pt x="1" y="3603"/>
                    </a:lnTo>
                    <a:lnTo>
                      <a:pt x="2636" y="1802"/>
                    </a:lnTo>
                    <a:lnTo>
                      <a:pt x="1" y="1"/>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439;p41"/>
              <p:cNvSpPr/>
              <p:nvPr/>
            </p:nvSpPr>
            <p:spPr>
              <a:xfrm>
                <a:off x="33459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41"/>
              <p:cNvSpPr/>
              <p:nvPr/>
            </p:nvSpPr>
            <p:spPr>
              <a:xfrm>
                <a:off x="36678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41"/>
              <p:cNvSpPr/>
              <p:nvPr/>
            </p:nvSpPr>
            <p:spPr>
              <a:xfrm>
                <a:off x="3989675" y="3342000"/>
                <a:ext cx="256875" cy="256875"/>
              </a:xfrm>
              <a:custGeom>
                <a:avLst/>
                <a:gdLst/>
                <a:ahLst/>
                <a:cxnLst/>
                <a:rect l="l" t="t" r="r" b="b"/>
                <a:pathLst>
                  <a:path w="10275" h="10275" extrusionOk="0">
                    <a:moveTo>
                      <a:pt x="2336" y="1"/>
                    </a:moveTo>
                    <a:cubicBezTo>
                      <a:pt x="1035" y="1"/>
                      <a:pt x="1" y="1068"/>
                      <a:pt x="1" y="2369"/>
                    </a:cubicBezTo>
                    <a:lnTo>
                      <a:pt x="1" y="7940"/>
                    </a:lnTo>
                    <a:cubicBezTo>
                      <a:pt x="1" y="9240"/>
                      <a:pt x="1035" y="10275"/>
                      <a:pt x="2336" y="10275"/>
                    </a:cubicBezTo>
                    <a:lnTo>
                      <a:pt x="7940" y="10275"/>
                    </a:lnTo>
                    <a:cubicBezTo>
                      <a:pt x="9241" y="10275"/>
                      <a:pt x="10275" y="9240"/>
                      <a:pt x="10275" y="7940"/>
                    </a:cubicBezTo>
                    <a:lnTo>
                      <a:pt x="10275" y="2369"/>
                    </a:lnTo>
                    <a:cubicBezTo>
                      <a:pt x="10275" y="1068"/>
                      <a:pt x="9241" y="1"/>
                      <a:pt x="7940"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41"/>
              <p:cNvSpPr/>
              <p:nvPr/>
            </p:nvSpPr>
            <p:spPr>
              <a:xfrm>
                <a:off x="33459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41"/>
              <p:cNvSpPr/>
              <p:nvPr/>
            </p:nvSpPr>
            <p:spPr>
              <a:xfrm>
                <a:off x="36678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41"/>
              <p:cNvSpPr/>
              <p:nvPr/>
            </p:nvSpPr>
            <p:spPr>
              <a:xfrm>
                <a:off x="3989675" y="3013425"/>
                <a:ext cx="256875" cy="256875"/>
              </a:xfrm>
              <a:custGeom>
                <a:avLst/>
                <a:gdLst/>
                <a:ahLst/>
                <a:cxnLst/>
                <a:rect l="l" t="t" r="r" b="b"/>
                <a:pathLst>
                  <a:path w="10275" h="10275" extrusionOk="0">
                    <a:moveTo>
                      <a:pt x="2336" y="1"/>
                    </a:moveTo>
                    <a:cubicBezTo>
                      <a:pt x="1035" y="1"/>
                      <a:pt x="1" y="1035"/>
                      <a:pt x="1" y="2336"/>
                    </a:cubicBezTo>
                    <a:lnTo>
                      <a:pt x="1" y="7940"/>
                    </a:lnTo>
                    <a:cubicBezTo>
                      <a:pt x="1" y="9241"/>
                      <a:pt x="1035" y="10275"/>
                      <a:pt x="2336" y="10275"/>
                    </a:cubicBezTo>
                    <a:lnTo>
                      <a:pt x="7940" y="10275"/>
                    </a:lnTo>
                    <a:cubicBezTo>
                      <a:pt x="9241" y="10275"/>
                      <a:pt x="10275" y="9241"/>
                      <a:pt x="10275" y="7940"/>
                    </a:cubicBezTo>
                    <a:lnTo>
                      <a:pt x="10275" y="2336"/>
                    </a:lnTo>
                    <a:cubicBezTo>
                      <a:pt x="10275" y="1035"/>
                      <a:pt x="9241" y="1"/>
                      <a:pt x="7940"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41"/>
              <p:cNvSpPr/>
              <p:nvPr/>
            </p:nvSpPr>
            <p:spPr>
              <a:xfrm>
                <a:off x="33459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41"/>
              <p:cNvSpPr/>
              <p:nvPr/>
            </p:nvSpPr>
            <p:spPr>
              <a:xfrm>
                <a:off x="36678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41"/>
              <p:cNvSpPr/>
              <p:nvPr/>
            </p:nvSpPr>
            <p:spPr>
              <a:xfrm>
                <a:off x="3989675" y="2684025"/>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41"/>
              <p:cNvSpPr/>
              <p:nvPr/>
            </p:nvSpPr>
            <p:spPr>
              <a:xfrm>
                <a:off x="33459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41"/>
              <p:cNvSpPr/>
              <p:nvPr/>
            </p:nvSpPr>
            <p:spPr>
              <a:xfrm>
                <a:off x="36678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41"/>
              <p:cNvSpPr/>
              <p:nvPr/>
            </p:nvSpPr>
            <p:spPr>
              <a:xfrm>
                <a:off x="3989675" y="2355450"/>
                <a:ext cx="256875" cy="256875"/>
              </a:xfrm>
              <a:custGeom>
                <a:avLst/>
                <a:gdLst/>
                <a:ahLst/>
                <a:cxnLst/>
                <a:rect l="l" t="t" r="r" b="b"/>
                <a:pathLst>
                  <a:path w="10275" h="10275" extrusionOk="0">
                    <a:moveTo>
                      <a:pt x="2336" y="1"/>
                    </a:moveTo>
                    <a:cubicBezTo>
                      <a:pt x="1035" y="1"/>
                      <a:pt x="1" y="1035"/>
                      <a:pt x="1" y="2369"/>
                    </a:cubicBezTo>
                    <a:lnTo>
                      <a:pt x="1" y="7940"/>
                    </a:lnTo>
                    <a:cubicBezTo>
                      <a:pt x="1" y="9241"/>
                      <a:pt x="1035" y="10275"/>
                      <a:pt x="2336" y="10275"/>
                    </a:cubicBezTo>
                    <a:lnTo>
                      <a:pt x="7940" y="10275"/>
                    </a:lnTo>
                    <a:cubicBezTo>
                      <a:pt x="9241" y="10275"/>
                      <a:pt x="10275" y="9241"/>
                      <a:pt x="10275" y="7940"/>
                    </a:cubicBezTo>
                    <a:lnTo>
                      <a:pt x="10275" y="2369"/>
                    </a:lnTo>
                    <a:cubicBezTo>
                      <a:pt x="10275" y="1035"/>
                      <a:pt x="9241" y="1"/>
                      <a:pt x="7940"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1"/>
              <p:cNvSpPr/>
              <p:nvPr/>
            </p:nvSpPr>
            <p:spPr>
              <a:xfrm>
                <a:off x="33459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1"/>
              <p:cNvSpPr/>
              <p:nvPr/>
            </p:nvSpPr>
            <p:spPr>
              <a:xfrm>
                <a:off x="36678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453;p41"/>
              <p:cNvSpPr/>
              <p:nvPr/>
            </p:nvSpPr>
            <p:spPr>
              <a:xfrm>
                <a:off x="3989675" y="2026050"/>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54" name="Google Shape;454;p41"/>
            <p:cNvGrpSpPr/>
            <p:nvPr/>
          </p:nvGrpSpPr>
          <p:grpSpPr>
            <a:xfrm>
              <a:off x="7974742" y="3946863"/>
              <a:ext cx="624625" cy="830925"/>
              <a:chOff x="4863650" y="3815375"/>
              <a:chExt cx="624625" cy="830925"/>
            </a:xfrm>
          </p:grpSpPr>
          <p:sp>
            <p:nvSpPr>
              <p:cNvPr id="455" name="Google Shape;455;p4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456;p4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457;p4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8" name="Google Shape;458;p4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459;p4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0" name="Google Shape;460;p4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461;p4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2" name="Google Shape;462;p41"/>
            <p:cNvGrpSpPr/>
            <p:nvPr/>
          </p:nvGrpSpPr>
          <p:grpSpPr>
            <a:xfrm>
              <a:off x="8029198" y="1633284"/>
              <a:ext cx="579793" cy="477211"/>
              <a:chOff x="4559250" y="2583950"/>
              <a:chExt cx="527900" cy="434500"/>
            </a:xfrm>
          </p:grpSpPr>
          <p:sp>
            <p:nvSpPr>
              <p:cNvPr id="463" name="Google Shape;463;p41"/>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464;p41"/>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5" name="Google Shape;465;p41"/>
            <p:cNvGrpSpPr/>
            <p:nvPr/>
          </p:nvGrpSpPr>
          <p:grpSpPr>
            <a:xfrm>
              <a:off x="7859321" y="2343951"/>
              <a:ext cx="919607" cy="794345"/>
              <a:chOff x="5203050" y="2778050"/>
              <a:chExt cx="837300" cy="723250"/>
            </a:xfrm>
          </p:grpSpPr>
          <p:sp>
            <p:nvSpPr>
              <p:cNvPr id="466" name="Google Shape;466;p4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7" name="Google Shape;467;p4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68" name="Google Shape;468;p41"/>
            <p:cNvSpPr/>
            <p:nvPr/>
          </p:nvSpPr>
          <p:spPr>
            <a:xfrm>
              <a:off x="8148545" y="3371753"/>
              <a:ext cx="340748" cy="341654"/>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469;p41"/>
            <p:cNvSpPr/>
            <p:nvPr/>
          </p:nvSpPr>
          <p:spPr>
            <a:xfrm>
              <a:off x="7097680" y="455093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470;p41"/>
            <p:cNvSpPr/>
            <p:nvPr/>
          </p:nvSpPr>
          <p:spPr>
            <a:xfrm>
              <a:off x="6012324" y="365709"/>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1" name="Google Shape;471;p41"/>
            <p:cNvSpPr/>
            <p:nvPr/>
          </p:nvSpPr>
          <p:spPr>
            <a:xfrm>
              <a:off x="6012324" y="4531613"/>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72" name="Google Shape;472;p41"/>
          <p:cNvSpPr/>
          <p:nvPr/>
        </p:nvSpPr>
        <p:spPr>
          <a:xfrm>
            <a:off x="218086" y="1092650"/>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音訊 1">
            <a:hlinkClick r:id="" action="ppaction://media"/>
            <a:extLst>
              <a:ext uri="{FF2B5EF4-FFF2-40B4-BE49-F238E27FC236}">
                <a16:creationId xmlns:a16="http://schemas.microsoft.com/office/drawing/2014/main" id="{3611091D-4C78-4C09-ADA4-23392C4DEB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733572366"/>
      </p:ext>
    </p:extLst>
  </p:cSld>
  <p:clrMapOvr>
    <a:masterClrMapping/>
  </p:clrMapOvr>
  <mc:AlternateContent xmlns:mc="http://schemas.openxmlformats.org/markup-compatibility/2006">
    <mc:Choice xmlns:p14="http://schemas.microsoft.com/office/powerpoint/2010/main" Requires="p14">
      <p:transition spd="slow" p14:dur="1400" advTm="8764">
        <p14:doors dir="vert"/>
      </p:transition>
    </mc:Choice>
    <mc:Fallback>
      <p:transition spd="slow" advTm="87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87"/>
                                        </p:tgtEl>
                                        <p:attrNameLst>
                                          <p:attrName>style.visibility</p:attrName>
                                        </p:attrNameLst>
                                      </p:cBhvr>
                                      <p:to>
                                        <p:strVal val="visible"/>
                                      </p:to>
                                    </p:set>
                                    <p:animEffect transition="in" filter="fade">
                                      <p:cBhvr>
                                        <p:cTn id="9" dur="500"/>
                                        <p:tgtEl>
                                          <p:spTgt spid="38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88"/>
                                        </p:tgtEl>
                                        <p:attrNameLst>
                                          <p:attrName>style.visibility</p:attrName>
                                        </p:attrNameLst>
                                      </p:cBhvr>
                                      <p:to>
                                        <p:strVal val="visible"/>
                                      </p:to>
                                    </p:set>
                                    <p:animEffect transition="in" filter="fade">
                                      <p:cBhvr>
                                        <p:cTn id="12" dur="500"/>
                                        <p:tgtEl>
                                          <p:spTgt spid="38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9"/>
                                        </p:tgtEl>
                                        <p:attrNameLst>
                                          <p:attrName>style.visibility</p:attrName>
                                        </p:attrNameLst>
                                      </p:cBhvr>
                                      <p:to>
                                        <p:strVal val="visible"/>
                                      </p:to>
                                    </p:set>
                                    <p:animEffect transition="in" filter="fade">
                                      <p:cBhvr>
                                        <p:cTn id="15" dur="500"/>
                                        <p:tgtEl>
                                          <p:spTgt spid="3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0"/>
                                        </p:tgtEl>
                                        <p:attrNameLst>
                                          <p:attrName>style.visibility</p:attrName>
                                        </p:attrNameLst>
                                      </p:cBhvr>
                                      <p:to>
                                        <p:strVal val="visible"/>
                                      </p:to>
                                    </p:set>
                                    <p:animEffect transition="in" filter="fade">
                                      <p:cBhvr>
                                        <p:cTn id="18" dur="500"/>
                                        <p:tgtEl>
                                          <p:spTgt spid="3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animEffect transition="in" filter="fade">
                                      <p:cBhvr>
                                        <p:cTn id="21" dur="500"/>
                                        <p:tgtEl>
                                          <p:spTgt spid="39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2">
                                            <p:txEl>
                                              <p:pRg st="0" end="0"/>
                                            </p:txEl>
                                          </p:spTgt>
                                        </p:tgtEl>
                                        <p:attrNameLst>
                                          <p:attrName>style.visibility</p:attrName>
                                        </p:attrNameLst>
                                      </p:cBhvr>
                                      <p:to>
                                        <p:strVal val="visible"/>
                                      </p:to>
                                    </p:set>
                                    <p:animEffect transition="in" filter="fade">
                                      <p:cBhvr>
                                        <p:cTn id="24" dur="500"/>
                                        <p:tgtEl>
                                          <p:spTgt spid="392">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500"/>
                                        <p:tgtEl>
                                          <p:spTgt spid="3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2"/>
                                        </p:tgtEl>
                                        <p:attrNameLst>
                                          <p:attrName>style.visibility</p:attrName>
                                        </p:attrNameLst>
                                      </p:cBhvr>
                                      <p:to>
                                        <p:strVal val="visible"/>
                                      </p:to>
                                    </p:set>
                                    <p:animEffect transition="in" filter="fade">
                                      <p:cBhvr>
                                        <p:cTn id="30"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387" grpId="0" animBg="1"/>
      <p:bldP spid="388" grpId="0" animBg="1"/>
      <p:bldP spid="389" grpId="0" animBg="1"/>
      <p:bldP spid="390" grpId="0"/>
      <p:bldP spid="391" grpId="0"/>
      <p:bldP spid="392" grpId="0" build="p"/>
      <p:bldP spid="4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p:nvPr/>
        </p:nvSpPr>
        <p:spPr>
          <a:xfrm>
            <a:off x="365700" y="365700"/>
            <a:ext cx="4807500" cy="4412100"/>
          </a:xfrm>
          <a:prstGeom prst="roundRect">
            <a:avLst>
              <a:gd name="adj" fmla="val 3448"/>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388;p41"/>
          <p:cNvSpPr/>
          <p:nvPr/>
        </p:nvSpPr>
        <p:spPr>
          <a:xfrm>
            <a:off x="559950" y="3728675"/>
            <a:ext cx="4419000" cy="855600"/>
          </a:xfrm>
          <a:prstGeom prst="roundRect">
            <a:avLst>
              <a:gd name="adj" fmla="val 122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389;p41"/>
          <p:cNvSpPr/>
          <p:nvPr/>
        </p:nvSpPr>
        <p:spPr>
          <a:xfrm flipH="1">
            <a:off x="2112900" y="559218"/>
            <a:ext cx="1313100" cy="13131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390;p41"/>
          <p:cNvSpPr txBox="1">
            <a:spLocks noGrp="1"/>
          </p:cNvSpPr>
          <p:nvPr>
            <p:ph type="title"/>
          </p:nvPr>
        </p:nvSpPr>
        <p:spPr>
          <a:xfrm>
            <a:off x="559950" y="2038800"/>
            <a:ext cx="4419000" cy="15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a:t>INTRODUCTION</a:t>
            </a:r>
            <a:endParaRPr sz="4000"/>
          </a:p>
        </p:txBody>
      </p:sp>
      <p:sp>
        <p:nvSpPr>
          <p:cNvPr id="391" name="Google Shape;391;p41"/>
          <p:cNvSpPr txBox="1">
            <a:spLocks noGrp="1"/>
          </p:cNvSpPr>
          <p:nvPr>
            <p:ph type="title" idx="2"/>
          </p:nvPr>
        </p:nvSpPr>
        <p:spPr>
          <a:xfrm>
            <a:off x="2112900" y="7524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92" name="Google Shape;392;p41"/>
          <p:cNvSpPr txBox="1">
            <a:spLocks noGrp="1"/>
          </p:cNvSpPr>
          <p:nvPr>
            <p:ph type="subTitle" idx="1"/>
          </p:nvPr>
        </p:nvSpPr>
        <p:spPr>
          <a:xfrm>
            <a:off x="1837082" y="3946863"/>
            <a:ext cx="1901200" cy="49739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zh-TW" altLang="en-US" sz="1600">
                <a:solidFill>
                  <a:schemeClr val="dk1"/>
                </a:solidFill>
                <a:latin typeface="標楷體" panose="03000509000000000000" pitchFamily="65" charset="-120"/>
                <a:ea typeface="標楷體" panose="03000509000000000000" pitchFamily="65" charset="-120"/>
                <a:cs typeface="Muli"/>
                <a:sym typeface="Muli"/>
              </a:rPr>
              <a:t>介紹現況以及</a:t>
            </a:r>
            <a:r>
              <a:rPr lang="zh-TW" altLang="en-US">
                <a:latin typeface="標楷體" panose="03000509000000000000" pitchFamily="65" charset="-120"/>
                <a:ea typeface="標楷體" panose="03000509000000000000" pitchFamily="65" charset="-120"/>
                <a:cs typeface="Muli"/>
                <a:sym typeface="Muli"/>
              </a:rPr>
              <a:t>挑戰</a:t>
            </a:r>
            <a:endParaRPr lang="zh-TW" altLang="en-US" sz="1600">
              <a:solidFill>
                <a:schemeClr val="dk1"/>
              </a:solidFill>
              <a:latin typeface="標楷體" panose="03000509000000000000" pitchFamily="65" charset="-120"/>
              <a:ea typeface="標楷體" panose="03000509000000000000" pitchFamily="65" charset="-120"/>
              <a:cs typeface="Muli"/>
              <a:sym typeface="Muli"/>
            </a:endParaRPr>
          </a:p>
        </p:txBody>
      </p:sp>
      <p:grpSp>
        <p:nvGrpSpPr>
          <p:cNvPr id="393" name="Google Shape;393;p41"/>
          <p:cNvGrpSpPr/>
          <p:nvPr/>
        </p:nvGrpSpPr>
        <p:grpSpPr>
          <a:xfrm>
            <a:off x="5657488" y="365695"/>
            <a:ext cx="3121440" cy="4412093"/>
            <a:chOff x="5657488" y="365695"/>
            <a:chExt cx="3121440" cy="4412093"/>
          </a:xfrm>
        </p:grpSpPr>
        <p:grpSp>
          <p:nvGrpSpPr>
            <p:cNvPr id="394" name="Google Shape;394;p41"/>
            <p:cNvGrpSpPr/>
            <p:nvPr/>
          </p:nvGrpSpPr>
          <p:grpSpPr>
            <a:xfrm>
              <a:off x="7161697" y="365695"/>
              <a:ext cx="1617002" cy="1034133"/>
              <a:chOff x="7336713" y="119675"/>
              <a:chExt cx="1756275" cy="1123325"/>
            </a:xfrm>
          </p:grpSpPr>
          <p:sp>
            <p:nvSpPr>
              <p:cNvPr id="395" name="Google Shape;395;p41"/>
              <p:cNvSpPr/>
              <p:nvPr/>
            </p:nvSpPr>
            <p:spPr>
              <a:xfrm>
                <a:off x="7336713" y="119675"/>
                <a:ext cx="1756275" cy="1123325"/>
              </a:xfrm>
              <a:custGeom>
                <a:avLst/>
                <a:gdLst/>
                <a:ahLst/>
                <a:cxnLst/>
                <a:rect l="l" t="t" r="r" b="b"/>
                <a:pathLst>
                  <a:path w="70251" h="44933" extrusionOk="0">
                    <a:moveTo>
                      <a:pt x="5004" y="1"/>
                    </a:moveTo>
                    <a:cubicBezTo>
                      <a:pt x="2235" y="1"/>
                      <a:pt x="0" y="2236"/>
                      <a:pt x="0" y="5004"/>
                    </a:cubicBezTo>
                    <a:lnTo>
                      <a:pt x="0" y="39929"/>
                    </a:lnTo>
                    <a:cubicBezTo>
                      <a:pt x="0" y="42698"/>
                      <a:pt x="2235" y="44933"/>
                      <a:pt x="5004" y="44933"/>
                    </a:cubicBezTo>
                    <a:lnTo>
                      <a:pt x="65247" y="44933"/>
                    </a:lnTo>
                    <a:cubicBezTo>
                      <a:pt x="68015" y="44933"/>
                      <a:pt x="70250" y="42698"/>
                      <a:pt x="70250" y="39929"/>
                    </a:cubicBezTo>
                    <a:lnTo>
                      <a:pt x="70250" y="5004"/>
                    </a:lnTo>
                    <a:cubicBezTo>
                      <a:pt x="70250" y="2236"/>
                      <a:pt x="68015" y="1"/>
                      <a:pt x="65247"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96" name="Google Shape;396;p41"/>
              <p:cNvGrpSpPr/>
              <p:nvPr/>
            </p:nvGrpSpPr>
            <p:grpSpPr>
              <a:xfrm>
                <a:off x="7487650" y="261588"/>
                <a:ext cx="1454400" cy="839500"/>
                <a:chOff x="7487638" y="261450"/>
                <a:chExt cx="1454400" cy="839500"/>
              </a:xfrm>
            </p:grpSpPr>
            <p:sp>
              <p:nvSpPr>
                <p:cNvPr id="397" name="Google Shape;397;p41"/>
                <p:cNvSpPr/>
                <p:nvPr/>
              </p:nvSpPr>
              <p:spPr>
                <a:xfrm>
                  <a:off x="7670263" y="298150"/>
                  <a:ext cx="1089150" cy="35875"/>
                </a:xfrm>
                <a:custGeom>
                  <a:avLst/>
                  <a:gdLst/>
                  <a:ahLst/>
                  <a:cxnLst/>
                  <a:rect l="l" t="t" r="r" b="b"/>
                  <a:pathLst>
                    <a:path w="43566" h="1435" extrusionOk="0">
                      <a:moveTo>
                        <a:pt x="735" y="0"/>
                      </a:moveTo>
                      <a:cubicBezTo>
                        <a:pt x="334" y="0"/>
                        <a:pt x="1" y="334"/>
                        <a:pt x="1" y="734"/>
                      </a:cubicBezTo>
                      <a:cubicBezTo>
                        <a:pt x="1" y="1134"/>
                        <a:pt x="334" y="1434"/>
                        <a:pt x="735" y="1434"/>
                      </a:cubicBezTo>
                      <a:lnTo>
                        <a:pt x="42831" y="1434"/>
                      </a:lnTo>
                      <a:cubicBezTo>
                        <a:pt x="43232" y="1434"/>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398;p41"/>
                <p:cNvSpPr/>
                <p:nvPr/>
              </p:nvSpPr>
              <p:spPr>
                <a:xfrm>
                  <a:off x="8360763" y="261450"/>
                  <a:ext cx="129275" cy="109800"/>
                </a:xfrm>
                <a:custGeom>
                  <a:avLst/>
                  <a:gdLst/>
                  <a:ahLst/>
                  <a:cxnLst/>
                  <a:rect l="l" t="t" r="r" b="b"/>
                  <a:pathLst>
                    <a:path w="5171" h="4392" extrusionOk="0">
                      <a:moveTo>
                        <a:pt x="2969" y="0"/>
                      </a:moveTo>
                      <a:cubicBezTo>
                        <a:pt x="1001" y="0"/>
                        <a:pt x="1" y="2369"/>
                        <a:pt x="1402" y="3736"/>
                      </a:cubicBezTo>
                      <a:cubicBezTo>
                        <a:pt x="1844" y="4190"/>
                        <a:pt x="2395" y="4392"/>
                        <a:pt x="2938" y="4392"/>
                      </a:cubicBezTo>
                      <a:cubicBezTo>
                        <a:pt x="4072" y="4392"/>
                        <a:pt x="5171" y="3510"/>
                        <a:pt x="5171" y="2202"/>
                      </a:cubicBezTo>
                      <a:cubicBezTo>
                        <a:pt x="5171" y="968"/>
                        <a:pt x="4170" y="0"/>
                        <a:pt x="2969"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399;p41"/>
                <p:cNvSpPr/>
                <p:nvPr/>
              </p:nvSpPr>
              <p:spPr>
                <a:xfrm>
                  <a:off x="7487638"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400;p41"/>
                <p:cNvSpPr/>
                <p:nvPr/>
              </p:nvSpPr>
              <p:spPr>
                <a:xfrm>
                  <a:off x="8876963" y="316475"/>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401;p41"/>
                <p:cNvSpPr/>
                <p:nvPr/>
              </p:nvSpPr>
              <p:spPr>
                <a:xfrm>
                  <a:off x="8876963"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402;p41"/>
                <p:cNvSpPr/>
                <p:nvPr/>
              </p:nvSpPr>
              <p:spPr>
                <a:xfrm>
                  <a:off x="8909488" y="283950"/>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403;p41"/>
                <p:cNvSpPr/>
                <p:nvPr/>
              </p:nvSpPr>
              <p:spPr>
                <a:xfrm>
                  <a:off x="8909488" y="283950"/>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404;p41"/>
                <p:cNvSpPr/>
                <p:nvPr/>
              </p:nvSpPr>
              <p:spPr>
                <a:xfrm>
                  <a:off x="7670263" y="541600"/>
                  <a:ext cx="1089150" cy="35925"/>
                </a:xfrm>
                <a:custGeom>
                  <a:avLst/>
                  <a:gdLst/>
                  <a:ahLst/>
                  <a:cxnLst/>
                  <a:rect l="l" t="t" r="r" b="b"/>
                  <a:pathLst>
                    <a:path w="43566" h="1437" extrusionOk="0">
                      <a:moveTo>
                        <a:pt x="680" y="0"/>
                      </a:moveTo>
                      <a:cubicBezTo>
                        <a:pt x="304" y="0"/>
                        <a:pt x="1" y="321"/>
                        <a:pt x="1" y="703"/>
                      </a:cubicBezTo>
                      <a:cubicBezTo>
                        <a:pt x="1" y="1103"/>
                        <a:pt x="334" y="1437"/>
                        <a:pt x="735" y="1437"/>
                      </a:cubicBezTo>
                      <a:lnTo>
                        <a:pt x="42831" y="1437"/>
                      </a:lnTo>
                      <a:cubicBezTo>
                        <a:pt x="43232" y="1437"/>
                        <a:pt x="43565" y="1103"/>
                        <a:pt x="43565" y="703"/>
                      </a:cubicBezTo>
                      <a:cubicBezTo>
                        <a:pt x="43565" y="303"/>
                        <a:pt x="43232" y="2"/>
                        <a:pt x="42831" y="2"/>
                      </a:cubicBezTo>
                      <a:lnTo>
                        <a:pt x="735" y="2"/>
                      </a:lnTo>
                      <a:cubicBezTo>
                        <a:pt x="716" y="1"/>
                        <a:pt x="698" y="0"/>
                        <a:pt x="68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405;p41"/>
                <p:cNvSpPr/>
                <p:nvPr/>
              </p:nvSpPr>
              <p:spPr>
                <a:xfrm>
                  <a:off x="8065563" y="504125"/>
                  <a:ext cx="128450" cy="110600"/>
                </a:xfrm>
                <a:custGeom>
                  <a:avLst/>
                  <a:gdLst/>
                  <a:ahLst/>
                  <a:cxnLst/>
                  <a:rect l="l" t="t" r="r" b="b"/>
                  <a:pathLst>
                    <a:path w="5138" h="4424" extrusionOk="0">
                      <a:moveTo>
                        <a:pt x="2936" y="0"/>
                      </a:moveTo>
                      <a:cubicBezTo>
                        <a:pt x="1001" y="0"/>
                        <a:pt x="0" y="2402"/>
                        <a:pt x="1401" y="3770"/>
                      </a:cubicBezTo>
                      <a:cubicBezTo>
                        <a:pt x="1843" y="4222"/>
                        <a:pt x="2388" y="4424"/>
                        <a:pt x="2925" y="4424"/>
                      </a:cubicBezTo>
                      <a:cubicBezTo>
                        <a:pt x="4051" y="4424"/>
                        <a:pt x="5137" y="3535"/>
                        <a:pt x="5137" y="2202"/>
                      </a:cubicBezTo>
                      <a:cubicBezTo>
                        <a:pt x="5137"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406;p41"/>
                <p:cNvSpPr/>
                <p:nvPr/>
              </p:nvSpPr>
              <p:spPr>
                <a:xfrm>
                  <a:off x="7487638" y="802658"/>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407;p41"/>
                <p:cNvSpPr/>
                <p:nvPr/>
              </p:nvSpPr>
              <p:spPr>
                <a:xfrm>
                  <a:off x="8876963" y="559150"/>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408;p41"/>
                <p:cNvSpPr/>
                <p:nvPr/>
              </p:nvSpPr>
              <p:spPr>
                <a:xfrm>
                  <a:off x="8876963" y="5591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409;p41"/>
                <p:cNvSpPr/>
                <p:nvPr/>
              </p:nvSpPr>
              <p:spPr>
                <a:xfrm>
                  <a:off x="8909488" y="526625"/>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410;p41"/>
                <p:cNvSpPr/>
                <p:nvPr/>
              </p:nvSpPr>
              <p:spPr>
                <a:xfrm>
                  <a:off x="8909488" y="526625"/>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411;p41"/>
                <p:cNvSpPr/>
                <p:nvPr/>
              </p:nvSpPr>
              <p:spPr>
                <a:xfrm>
                  <a:off x="7670263" y="784325"/>
                  <a:ext cx="1089150" cy="36700"/>
                </a:xfrm>
                <a:custGeom>
                  <a:avLst/>
                  <a:gdLst/>
                  <a:ahLst/>
                  <a:cxnLst/>
                  <a:rect l="l" t="t" r="r" b="b"/>
                  <a:pathLst>
                    <a:path w="43566" h="1468" extrusionOk="0">
                      <a:moveTo>
                        <a:pt x="735" y="0"/>
                      </a:moveTo>
                      <a:cubicBezTo>
                        <a:pt x="334" y="0"/>
                        <a:pt x="1" y="334"/>
                        <a:pt x="1" y="734"/>
                      </a:cubicBezTo>
                      <a:cubicBezTo>
                        <a:pt x="1" y="1134"/>
                        <a:pt x="334" y="1468"/>
                        <a:pt x="735" y="1468"/>
                      </a:cubicBezTo>
                      <a:lnTo>
                        <a:pt x="42831" y="1468"/>
                      </a:lnTo>
                      <a:cubicBezTo>
                        <a:pt x="43232" y="1468"/>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7867913" y="747625"/>
                  <a:ext cx="128450" cy="110250"/>
                </a:xfrm>
                <a:custGeom>
                  <a:avLst/>
                  <a:gdLst/>
                  <a:ahLst/>
                  <a:cxnLst/>
                  <a:rect l="l" t="t" r="r" b="b"/>
                  <a:pathLst>
                    <a:path w="5138" h="4410" extrusionOk="0">
                      <a:moveTo>
                        <a:pt x="2936" y="1"/>
                      </a:moveTo>
                      <a:cubicBezTo>
                        <a:pt x="968" y="1"/>
                        <a:pt x="1" y="2369"/>
                        <a:pt x="1368" y="3770"/>
                      </a:cubicBezTo>
                      <a:cubicBezTo>
                        <a:pt x="1820" y="4211"/>
                        <a:pt x="2373" y="4409"/>
                        <a:pt x="2914" y="4409"/>
                      </a:cubicBezTo>
                      <a:cubicBezTo>
                        <a:pt x="4051" y="4409"/>
                        <a:pt x="5138" y="3535"/>
                        <a:pt x="5138" y="2202"/>
                      </a:cubicBezTo>
                      <a:cubicBezTo>
                        <a:pt x="5138" y="1001"/>
                        <a:pt x="4137" y="1"/>
                        <a:pt x="293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876963" y="8026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414;p41"/>
                <p:cNvSpPr/>
                <p:nvPr/>
              </p:nvSpPr>
              <p:spPr>
                <a:xfrm>
                  <a:off x="8876963" y="8026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p:nvPr/>
              </p:nvSpPr>
              <p:spPr>
                <a:xfrm>
                  <a:off x="8909488" y="770150"/>
                  <a:ext cx="25" cy="65075"/>
                </a:xfrm>
                <a:custGeom>
                  <a:avLst/>
                  <a:gdLst/>
                  <a:ahLst/>
                  <a:cxnLst/>
                  <a:rect l="l" t="t" r="r" b="b"/>
                  <a:pathLst>
                    <a:path w="1" h="2603" extrusionOk="0">
                      <a:moveTo>
                        <a:pt x="1" y="0"/>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416;p41"/>
                <p:cNvSpPr/>
                <p:nvPr/>
              </p:nvSpPr>
              <p:spPr>
                <a:xfrm>
                  <a:off x="8909488" y="770150"/>
                  <a:ext cx="25" cy="65075"/>
                </a:xfrm>
                <a:custGeom>
                  <a:avLst/>
                  <a:gdLst/>
                  <a:ahLst/>
                  <a:cxnLst/>
                  <a:rect l="l" t="t" r="r" b="b"/>
                  <a:pathLst>
                    <a:path w="1" h="2603" fill="none" extrusionOk="0">
                      <a:moveTo>
                        <a:pt x="1" y="0"/>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417;p41"/>
                <p:cNvSpPr/>
                <p:nvPr/>
              </p:nvSpPr>
              <p:spPr>
                <a:xfrm>
                  <a:off x="7670263" y="1027825"/>
                  <a:ext cx="1089150" cy="35875"/>
                </a:xfrm>
                <a:custGeom>
                  <a:avLst/>
                  <a:gdLst/>
                  <a:ahLst/>
                  <a:cxnLst/>
                  <a:rect l="l" t="t" r="r" b="b"/>
                  <a:pathLst>
                    <a:path w="43566" h="1435" extrusionOk="0">
                      <a:moveTo>
                        <a:pt x="735" y="1"/>
                      </a:moveTo>
                      <a:cubicBezTo>
                        <a:pt x="334" y="1"/>
                        <a:pt x="1" y="334"/>
                        <a:pt x="1" y="734"/>
                      </a:cubicBezTo>
                      <a:cubicBezTo>
                        <a:pt x="1" y="1135"/>
                        <a:pt x="334" y="1435"/>
                        <a:pt x="735" y="1435"/>
                      </a:cubicBezTo>
                      <a:lnTo>
                        <a:pt x="42831" y="1435"/>
                      </a:lnTo>
                      <a:cubicBezTo>
                        <a:pt x="43232" y="1435"/>
                        <a:pt x="43565" y="1135"/>
                        <a:pt x="43565" y="734"/>
                      </a:cubicBezTo>
                      <a:cubicBezTo>
                        <a:pt x="43565" y="334"/>
                        <a:pt x="43232" y="1"/>
                        <a:pt x="4283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418;p41"/>
                <p:cNvSpPr/>
                <p:nvPr/>
              </p:nvSpPr>
              <p:spPr>
                <a:xfrm>
                  <a:off x="8235688" y="991125"/>
                  <a:ext cx="128450" cy="109825"/>
                </a:xfrm>
                <a:custGeom>
                  <a:avLst/>
                  <a:gdLst/>
                  <a:ahLst/>
                  <a:cxnLst/>
                  <a:rect l="l" t="t" r="r" b="b"/>
                  <a:pathLst>
                    <a:path w="5138" h="4393" extrusionOk="0">
                      <a:moveTo>
                        <a:pt x="2935" y="1"/>
                      </a:moveTo>
                      <a:cubicBezTo>
                        <a:pt x="967" y="1"/>
                        <a:pt x="0" y="2369"/>
                        <a:pt x="1368" y="3737"/>
                      </a:cubicBezTo>
                      <a:cubicBezTo>
                        <a:pt x="1821" y="4190"/>
                        <a:pt x="2376" y="4392"/>
                        <a:pt x="2919" y="4392"/>
                      </a:cubicBezTo>
                      <a:cubicBezTo>
                        <a:pt x="4054" y="4392"/>
                        <a:pt x="5137" y="3511"/>
                        <a:pt x="5137" y="2202"/>
                      </a:cubicBezTo>
                      <a:cubicBezTo>
                        <a:pt x="5137" y="968"/>
                        <a:pt x="4170" y="1"/>
                        <a:pt x="2935"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419;p41"/>
                <p:cNvSpPr/>
                <p:nvPr/>
              </p:nvSpPr>
              <p:spPr>
                <a:xfrm>
                  <a:off x="8876963" y="10461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420;p41"/>
                <p:cNvSpPr/>
                <p:nvPr/>
              </p:nvSpPr>
              <p:spPr>
                <a:xfrm>
                  <a:off x="8876963" y="10461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41"/>
                <p:cNvSpPr/>
                <p:nvPr/>
              </p:nvSpPr>
              <p:spPr>
                <a:xfrm>
                  <a:off x="8909488" y="1013650"/>
                  <a:ext cx="25" cy="65075"/>
                </a:xfrm>
                <a:custGeom>
                  <a:avLst/>
                  <a:gdLst/>
                  <a:ahLst/>
                  <a:cxnLst/>
                  <a:rect l="l" t="t" r="r" b="b"/>
                  <a:pathLst>
                    <a:path w="1" h="2603" extrusionOk="0">
                      <a:moveTo>
                        <a:pt x="1" y="1"/>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422;p41"/>
                <p:cNvSpPr/>
                <p:nvPr/>
              </p:nvSpPr>
              <p:spPr>
                <a:xfrm>
                  <a:off x="8909488" y="1013650"/>
                  <a:ext cx="25" cy="65075"/>
                </a:xfrm>
                <a:custGeom>
                  <a:avLst/>
                  <a:gdLst/>
                  <a:ahLst/>
                  <a:cxnLst/>
                  <a:rect l="l" t="t" r="r" b="b"/>
                  <a:pathLst>
                    <a:path w="1" h="2603" fill="none" extrusionOk="0">
                      <a:moveTo>
                        <a:pt x="1" y="1"/>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423;p41"/>
                <p:cNvSpPr/>
                <p:nvPr/>
              </p:nvSpPr>
              <p:spPr>
                <a:xfrm>
                  <a:off x="7487638" y="559567"/>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424;p41"/>
                <p:cNvSpPr/>
                <p:nvPr/>
              </p:nvSpPr>
              <p:spPr>
                <a:xfrm>
                  <a:off x="7487638" y="10457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425" name="Google Shape;425;p41"/>
            <p:cNvGrpSpPr/>
            <p:nvPr/>
          </p:nvGrpSpPr>
          <p:grpSpPr>
            <a:xfrm>
              <a:off x="5657488" y="860177"/>
              <a:ext cx="1869520" cy="3423146"/>
              <a:chOff x="3194125" y="1741700"/>
              <a:chExt cx="1204200" cy="2204925"/>
            </a:xfrm>
          </p:grpSpPr>
          <p:sp>
            <p:nvSpPr>
              <p:cNvPr id="426" name="Google Shape;426;p41"/>
              <p:cNvSpPr/>
              <p:nvPr/>
            </p:nvSpPr>
            <p:spPr>
              <a:xfrm>
                <a:off x="4271550" y="18142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427;p41"/>
              <p:cNvSpPr/>
              <p:nvPr/>
            </p:nvSpPr>
            <p:spPr>
              <a:xfrm>
                <a:off x="4271550" y="18142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428;p41"/>
              <p:cNvSpPr/>
              <p:nvPr/>
            </p:nvSpPr>
            <p:spPr>
              <a:xfrm>
                <a:off x="4271550" y="20577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429;p41"/>
              <p:cNvSpPr/>
              <p:nvPr/>
            </p:nvSpPr>
            <p:spPr>
              <a:xfrm>
                <a:off x="4271550" y="20577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430;p41"/>
              <p:cNvSpPr/>
              <p:nvPr/>
            </p:nvSpPr>
            <p:spPr>
              <a:xfrm>
                <a:off x="3194125" y="1741700"/>
                <a:ext cx="1204200" cy="2204925"/>
              </a:xfrm>
              <a:custGeom>
                <a:avLst/>
                <a:gdLst/>
                <a:ahLst/>
                <a:cxnLst/>
                <a:rect l="l" t="t" r="r" b="b"/>
                <a:pathLst>
                  <a:path w="48168" h="88197" extrusionOk="0">
                    <a:moveTo>
                      <a:pt x="5004" y="0"/>
                    </a:moveTo>
                    <a:cubicBezTo>
                      <a:pt x="2235" y="0"/>
                      <a:pt x="0" y="2235"/>
                      <a:pt x="0" y="5004"/>
                    </a:cubicBezTo>
                    <a:lnTo>
                      <a:pt x="0" y="83193"/>
                    </a:lnTo>
                    <a:cubicBezTo>
                      <a:pt x="0" y="85962"/>
                      <a:pt x="2235" y="88197"/>
                      <a:pt x="5004" y="88197"/>
                    </a:cubicBezTo>
                    <a:lnTo>
                      <a:pt x="43164" y="88197"/>
                    </a:lnTo>
                    <a:cubicBezTo>
                      <a:pt x="45933" y="88197"/>
                      <a:pt x="48168" y="85962"/>
                      <a:pt x="48168" y="83193"/>
                    </a:cubicBezTo>
                    <a:lnTo>
                      <a:pt x="48168" y="5004"/>
                    </a:lnTo>
                    <a:cubicBezTo>
                      <a:pt x="48168" y="2235"/>
                      <a:pt x="45933" y="0"/>
                      <a:pt x="4316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431;p41"/>
              <p:cNvSpPr/>
              <p:nvPr/>
            </p:nvSpPr>
            <p:spPr>
              <a:xfrm>
                <a:off x="3258325" y="1905975"/>
                <a:ext cx="1075800" cy="1813825"/>
              </a:xfrm>
              <a:custGeom>
                <a:avLst/>
                <a:gdLst/>
                <a:ahLst/>
                <a:cxnLst/>
                <a:rect l="l" t="t" r="r" b="b"/>
                <a:pathLst>
                  <a:path w="43032" h="72553" extrusionOk="0">
                    <a:moveTo>
                      <a:pt x="3203" y="0"/>
                    </a:moveTo>
                    <a:cubicBezTo>
                      <a:pt x="1435" y="0"/>
                      <a:pt x="1" y="1435"/>
                      <a:pt x="1" y="3203"/>
                    </a:cubicBezTo>
                    <a:lnTo>
                      <a:pt x="1" y="69350"/>
                    </a:lnTo>
                    <a:cubicBezTo>
                      <a:pt x="1" y="71118"/>
                      <a:pt x="1435" y="72552"/>
                      <a:pt x="3203" y="72552"/>
                    </a:cubicBezTo>
                    <a:lnTo>
                      <a:pt x="39829" y="72552"/>
                    </a:lnTo>
                    <a:cubicBezTo>
                      <a:pt x="41597" y="72552"/>
                      <a:pt x="43031" y="71118"/>
                      <a:pt x="43031" y="69350"/>
                    </a:cubicBezTo>
                    <a:lnTo>
                      <a:pt x="43031" y="3203"/>
                    </a:lnTo>
                    <a:cubicBezTo>
                      <a:pt x="43031" y="1435"/>
                      <a:pt x="41597" y="0"/>
                      <a:pt x="398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432;p41"/>
              <p:cNvSpPr/>
              <p:nvPr/>
            </p:nvSpPr>
            <p:spPr>
              <a:xfrm>
                <a:off x="3568550" y="1809225"/>
                <a:ext cx="455350" cy="45075"/>
              </a:xfrm>
              <a:custGeom>
                <a:avLst/>
                <a:gdLst/>
                <a:ahLst/>
                <a:cxnLst/>
                <a:rect l="l" t="t" r="r" b="b"/>
                <a:pathLst>
                  <a:path w="18214" h="1803" extrusionOk="0">
                    <a:moveTo>
                      <a:pt x="868" y="1"/>
                    </a:moveTo>
                    <a:cubicBezTo>
                      <a:pt x="368" y="1"/>
                      <a:pt x="1" y="401"/>
                      <a:pt x="1" y="902"/>
                    </a:cubicBezTo>
                    <a:cubicBezTo>
                      <a:pt x="1" y="1402"/>
                      <a:pt x="368" y="1802"/>
                      <a:pt x="868" y="1802"/>
                    </a:cubicBezTo>
                    <a:lnTo>
                      <a:pt x="17346" y="1802"/>
                    </a:lnTo>
                    <a:cubicBezTo>
                      <a:pt x="17847" y="1802"/>
                      <a:pt x="18214" y="1402"/>
                      <a:pt x="18214" y="902"/>
                    </a:cubicBezTo>
                    <a:cubicBezTo>
                      <a:pt x="18214" y="401"/>
                      <a:pt x="17847" y="1"/>
                      <a:pt x="17346"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433;p41"/>
              <p:cNvSpPr/>
              <p:nvPr/>
            </p:nvSpPr>
            <p:spPr>
              <a:xfrm>
                <a:off x="3735350" y="3783150"/>
                <a:ext cx="105925" cy="90850"/>
              </a:xfrm>
              <a:custGeom>
                <a:avLst/>
                <a:gdLst/>
                <a:ahLst/>
                <a:cxnLst/>
                <a:rect l="l" t="t" r="r" b="b"/>
                <a:pathLst>
                  <a:path w="4237" h="3634" extrusionOk="0">
                    <a:moveTo>
                      <a:pt x="2435" y="1"/>
                    </a:moveTo>
                    <a:cubicBezTo>
                      <a:pt x="834" y="1"/>
                      <a:pt x="0" y="1935"/>
                      <a:pt x="1168" y="3103"/>
                    </a:cubicBezTo>
                    <a:cubicBezTo>
                      <a:pt x="1534" y="3469"/>
                      <a:pt x="1983" y="3633"/>
                      <a:pt x="2424" y="3633"/>
                    </a:cubicBezTo>
                    <a:cubicBezTo>
                      <a:pt x="3349" y="3633"/>
                      <a:pt x="4236" y="2909"/>
                      <a:pt x="4236" y="1802"/>
                    </a:cubicBezTo>
                    <a:cubicBezTo>
                      <a:pt x="4236" y="801"/>
                      <a:pt x="3436" y="1"/>
                      <a:pt x="2435"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434;p41"/>
              <p:cNvSpPr/>
              <p:nvPr/>
            </p:nvSpPr>
            <p:spPr>
              <a:xfrm>
                <a:off x="3455150" y="3794000"/>
                <a:ext cx="64225" cy="25"/>
              </a:xfrm>
              <a:custGeom>
                <a:avLst/>
                <a:gdLst/>
                <a:ahLst/>
                <a:cxnLst/>
                <a:rect l="l" t="t" r="r" b="b"/>
                <a:pathLst>
                  <a:path w="2569" h="1" extrusionOk="0">
                    <a:moveTo>
                      <a:pt x="0" y="0"/>
                    </a:moveTo>
                    <a:lnTo>
                      <a:pt x="2569" y="0"/>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435;p41"/>
              <p:cNvSpPr/>
              <p:nvPr/>
            </p:nvSpPr>
            <p:spPr>
              <a:xfrm>
                <a:off x="3455150" y="3794000"/>
                <a:ext cx="64225" cy="25"/>
              </a:xfrm>
              <a:custGeom>
                <a:avLst/>
                <a:gdLst/>
                <a:ahLst/>
                <a:cxnLst/>
                <a:rect l="l" t="t" r="r" b="b"/>
                <a:pathLst>
                  <a:path w="2569" h="1" fill="none" extrusionOk="0">
                    <a:moveTo>
                      <a:pt x="0" y="0"/>
                    </a:moveTo>
                    <a:lnTo>
                      <a:pt x="2569"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436;p41"/>
              <p:cNvSpPr/>
              <p:nvPr/>
            </p:nvSpPr>
            <p:spPr>
              <a:xfrm>
                <a:off x="3455150" y="3828175"/>
                <a:ext cx="64225" cy="25"/>
              </a:xfrm>
              <a:custGeom>
                <a:avLst/>
                <a:gdLst/>
                <a:ahLst/>
                <a:cxnLst/>
                <a:rect l="l" t="t" r="r" b="b"/>
                <a:pathLst>
                  <a:path w="2569" h="1" extrusionOk="0">
                    <a:moveTo>
                      <a:pt x="0" y="1"/>
                    </a:moveTo>
                    <a:lnTo>
                      <a:pt x="2569" y="1"/>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437;p41"/>
              <p:cNvSpPr/>
              <p:nvPr/>
            </p:nvSpPr>
            <p:spPr>
              <a:xfrm>
                <a:off x="3455150" y="3828175"/>
                <a:ext cx="64225" cy="25"/>
              </a:xfrm>
              <a:custGeom>
                <a:avLst/>
                <a:gdLst/>
                <a:ahLst/>
                <a:cxnLst/>
                <a:rect l="l" t="t" r="r" b="b"/>
                <a:pathLst>
                  <a:path w="2569" h="1" fill="none" extrusionOk="0">
                    <a:moveTo>
                      <a:pt x="0" y="1"/>
                    </a:moveTo>
                    <a:lnTo>
                      <a:pt x="2569"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438;p41"/>
              <p:cNvSpPr/>
              <p:nvPr/>
            </p:nvSpPr>
            <p:spPr>
              <a:xfrm>
                <a:off x="4071400" y="3783150"/>
                <a:ext cx="65925" cy="90100"/>
              </a:xfrm>
              <a:custGeom>
                <a:avLst/>
                <a:gdLst/>
                <a:ahLst/>
                <a:cxnLst/>
                <a:rect l="l" t="t" r="r" b="b"/>
                <a:pathLst>
                  <a:path w="2637" h="3604" extrusionOk="0">
                    <a:moveTo>
                      <a:pt x="1" y="1"/>
                    </a:moveTo>
                    <a:lnTo>
                      <a:pt x="1" y="3603"/>
                    </a:lnTo>
                    <a:lnTo>
                      <a:pt x="2636" y="1802"/>
                    </a:lnTo>
                    <a:lnTo>
                      <a:pt x="1" y="1"/>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439;p41"/>
              <p:cNvSpPr/>
              <p:nvPr/>
            </p:nvSpPr>
            <p:spPr>
              <a:xfrm>
                <a:off x="33459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41"/>
              <p:cNvSpPr/>
              <p:nvPr/>
            </p:nvSpPr>
            <p:spPr>
              <a:xfrm>
                <a:off x="36678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41"/>
              <p:cNvSpPr/>
              <p:nvPr/>
            </p:nvSpPr>
            <p:spPr>
              <a:xfrm>
                <a:off x="3989675" y="3342000"/>
                <a:ext cx="256875" cy="256875"/>
              </a:xfrm>
              <a:custGeom>
                <a:avLst/>
                <a:gdLst/>
                <a:ahLst/>
                <a:cxnLst/>
                <a:rect l="l" t="t" r="r" b="b"/>
                <a:pathLst>
                  <a:path w="10275" h="10275" extrusionOk="0">
                    <a:moveTo>
                      <a:pt x="2336" y="1"/>
                    </a:moveTo>
                    <a:cubicBezTo>
                      <a:pt x="1035" y="1"/>
                      <a:pt x="1" y="1068"/>
                      <a:pt x="1" y="2369"/>
                    </a:cubicBezTo>
                    <a:lnTo>
                      <a:pt x="1" y="7940"/>
                    </a:lnTo>
                    <a:cubicBezTo>
                      <a:pt x="1" y="9240"/>
                      <a:pt x="1035" y="10275"/>
                      <a:pt x="2336" y="10275"/>
                    </a:cubicBezTo>
                    <a:lnTo>
                      <a:pt x="7940" y="10275"/>
                    </a:lnTo>
                    <a:cubicBezTo>
                      <a:pt x="9241" y="10275"/>
                      <a:pt x="10275" y="9240"/>
                      <a:pt x="10275" y="7940"/>
                    </a:cubicBezTo>
                    <a:lnTo>
                      <a:pt x="10275" y="2369"/>
                    </a:lnTo>
                    <a:cubicBezTo>
                      <a:pt x="10275" y="1068"/>
                      <a:pt x="9241" y="1"/>
                      <a:pt x="7940"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41"/>
              <p:cNvSpPr/>
              <p:nvPr/>
            </p:nvSpPr>
            <p:spPr>
              <a:xfrm>
                <a:off x="33459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41"/>
              <p:cNvSpPr/>
              <p:nvPr/>
            </p:nvSpPr>
            <p:spPr>
              <a:xfrm>
                <a:off x="36678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41"/>
              <p:cNvSpPr/>
              <p:nvPr/>
            </p:nvSpPr>
            <p:spPr>
              <a:xfrm>
                <a:off x="3989675" y="3013425"/>
                <a:ext cx="256875" cy="256875"/>
              </a:xfrm>
              <a:custGeom>
                <a:avLst/>
                <a:gdLst/>
                <a:ahLst/>
                <a:cxnLst/>
                <a:rect l="l" t="t" r="r" b="b"/>
                <a:pathLst>
                  <a:path w="10275" h="10275" extrusionOk="0">
                    <a:moveTo>
                      <a:pt x="2336" y="1"/>
                    </a:moveTo>
                    <a:cubicBezTo>
                      <a:pt x="1035" y="1"/>
                      <a:pt x="1" y="1035"/>
                      <a:pt x="1" y="2336"/>
                    </a:cubicBezTo>
                    <a:lnTo>
                      <a:pt x="1" y="7940"/>
                    </a:lnTo>
                    <a:cubicBezTo>
                      <a:pt x="1" y="9241"/>
                      <a:pt x="1035" y="10275"/>
                      <a:pt x="2336" y="10275"/>
                    </a:cubicBezTo>
                    <a:lnTo>
                      <a:pt x="7940" y="10275"/>
                    </a:lnTo>
                    <a:cubicBezTo>
                      <a:pt x="9241" y="10275"/>
                      <a:pt x="10275" y="9241"/>
                      <a:pt x="10275" y="7940"/>
                    </a:cubicBezTo>
                    <a:lnTo>
                      <a:pt x="10275" y="2336"/>
                    </a:lnTo>
                    <a:cubicBezTo>
                      <a:pt x="10275" y="1035"/>
                      <a:pt x="9241" y="1"/>
                      <a:pt x="7940"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41"/>
              <p:cNvSpPr/>
              <p:nvPr/>
            </p:nvSpPr>
            <p:spPr>
              <a:xfrm>
                <a:off x="33459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41"/>
              <p:cNvSpPr/>
              <p:nvPr/>
            </p:nvSpPr>
            <p:spPr>
              <a:xfrm>
                <a:off x="36678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41"/>
              <p:cNvSpPr/>
              <p:nvPr/>
            </p:nvSpPr>
            <p:spPr>
              <a:xfrm>
                <a:off x="3989675" y="2684025"/>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41"/>
              <p:cNvSpPr/>
              <p:nvPr/>
            </p:nvSpPr>
            <p:spPr>
              <a:xfrm>
                <a:off x="33459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41"/>
              <p:cNvSpPr/>
              <p:nvPr/>
            </p:nvSpPr>
            <p:spPr>
              <a:xfrm>
                <a:off x="36678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41"/>
              <p:cNvSpPr/>
              <p:nvPr/>
            </p:nvSpPr>
            <p:spPr>
              <a:xfrm>
                <a:off x="3989675" y="2355450"/>
                <a:ext cx="256875" cy="256875"/>
              </a:xfrm>
              <a:custGeom>
                <a:avLst/>
                <a:gdLst/>
                <a:ahLst/>
                <a:cxnLst/>
                <a:rect l="l" t="t" r="r" b="b"/>
                <a:pathLst>
                  <a:path w="10275" h="10275" extrusionOk="0">
                    <a:moveTo>
                      <a:pt x="2336" y="1"/>
                    </a:moveTo>
                    <a:cubicBezTo>
                      <a:pt x="1035" y="1"/>
                      <a:pt x="1" y="1035"/>
                      <a:pt x="1" y="2369"/>
                    </a:cubicBezTo>
                    <a:lnTo>
                      <a:pt x="1" y="7940"/>
                    </a:lnTo>
                    <a:cubicBezTo>
                      <a:pt x="1" y="9241"/>
                      <a:pt x="1035" y="10275"/>
                      <a:pt x="2336" y="10275"/>
                    </a:cubicBezTo>
                    <a:lnTo>
                      <a:pt x="7940" y="10275"/>
                    </a:lnTo>
                    <a:cubicBezTo>
                      <a:pt x="9241" y="10275"/>
                      <a:pt x="10275" y="9241"/>
                      <a:pt x="10275" y="7940"/>
                    </a:cubicBezTo>
                    <a:lnTo>
                      <a:pt x="10275" y="2369"/>
                    </a:lnTo>
                    <a:cubicBezTo>
                      <a:pt x="10275" y="1035"/>
                      <a:pt x="9241" y="1"/>
                      <a:pt x="7940"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1"/>
              <p:cNvSpPr/>
              <p:nvPr/>
            </p:nvSpPr>
            <p:spPr>
              <a:xfrm>
                <a:off x="33459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1"/>
              <p:cNvSpPr/>
              <p:nvPr/>
            </p:nvSpPr>
            <p:spPr>
              <a:xfrm>
                <a:off x="36678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453;p41"/>
              <p:cNvSpPr/>
              <p:nvPr/>
            </p:nvSpPr>
            <p:spPr>
              <a:xfrm>
                <a:off x="3989675" y="2026050"/>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54" name="Google Shape;454;p41"/>
            <p:cNvGrpSpPr/>
            <p:nvPr/>
          </p:nvGrpSpPr>
          <p:grpSpPr>
            <a:xfrm>
              <a:off x="7974742" y="3946863"/>
              <a:ext cx="624625" cy="830925"/>
              <a:chOff x="4863650" y="3815375"/>
              <a:chExt cx="624625" cy="830925"/>
            </a:xfrm>
          </p:grpSpPr>
          <p:sp>
            <p:nvSpPr>
              <p:cNvPr id="455" name="Google Shape;455;p4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456;p4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457;p4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8" name="Google Shape;458;p4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459;p4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0" name="Google Shape;460;p4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461;p4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2" name="Google Shape;462;p41"/>
            <p:cNvGrpSpPr/>
            <p:nvPr/>
          </p:nvGrpSpPr>
          <p:grpSpPr>
            <a:xfrm>
              <a:off x="8029198" y="1633284"/>
              <a:ext cx="579793" cy="477211"/>
              <a:chOff x="4559250" y="2583950"/>
              <a:chExt cx="527900" cy="434500"/>
            </a:xfrm>
          </p:grpSpPr>
          <p:sp>
            <p:nvSpPr>
              <p:cNvPr id="463" name="Google Shape;463;p41"/>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464;p41"/>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5" name="Google Shape;465;p41"/>
            <p:cNvGrpSpPr/>
            <p:nvPr/>
          </p:nvGrpSpPr>
          <p:grpSpPr>
            <a:xfrm>
              <a:off x="7859321" y="2343951"/>
              <a:ext cx="919607" cy="794345"/>
              <a:chOff x="5203050" y="2778050"/>
              <a:chExt cx="837300" cy="723250"/>
            </a:xfrm>
          </p:grpSpPr>
          <p:sp>
            <p:nvSpPr>
              <p:cNvPr id="466" name="Google Shape;466;p4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7" name="Google Shape;467;p4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68" name="Google Shape;468;p41"/>
            <p:cNvSpPr/>
            <p:nvPr/>
          </p:nvSpPr>
          <p:spPr>
            <a:xfrm>
              <a:off x="8148545" y="3371753"/>
              <a:ext cx="340748" cy="341654"/>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469;p41"/>
            <p:cNvSpPr/>
            <p:nvPr/>
          </p:nvSpPr>
          <p:spPr>
            <a:xfrm>
              <a:off x="7097680" y="455093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470;p41"/>
            <p:cNvSpPr/>
            <p:nvPr/>
          </p:nvSpPr>
          <p:spPr>
            <a:xfrm>
              <a:off x="6012324" y="365709"/>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1" name="Google Shape;471;p41"/>
            <p:cNvSpPr/>
            <p:nvPr/>
          </p:nvSpPr>
          <p:spPr>
            <a:xfrm>
              <a:off x="6012324" y="4531613"/>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72" name="Google Shape;472;p41"/>
          <p:cNvSpPr/>
          <p:nvPr/>
        </p:nvSpPr>
        <p:spPr>
          <a:xfrm>
            <a:off x="218086" y="1092650"/>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音訊 1">
            <a:hlinkClick r:id="" action="ppaction://media"/>
            <a:extLst>
              <a:ext uri="{FF2B5EF4-FFF2-40B4-BE49-F238E27FC236}">
                <a16:creationId xmlns:a16="http://schemas.microsoft.com/office/drawing/2014/main" id="{D93B2E17-7128-4660-BD00-5A23968A15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2076">
        <p14:doors dir="vert"/>
      </p:transition>
    </mc:Choice>
    <mc:Fallback>
      <p:transition spd="slow" advTm="20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87"/>
                                        </p:tgtEl>
                                        <p:attrNameLst>
                                          <p:attrName>style.visibility</p:attrName>
                                        </p:attrNameLst>
                                      </p:cBhvr>
                                      <p:to>
                                        <p:strVal val="visible"/>
                                      </p:to>
                                    </p:set>
                                    <p:animEffect transition="in" filter="fade">
                                      <p:cBhvr>
                                        <p:cTn id="9" dur="500"/>
                                        <p:tgtEl>
                                          <p:spTgt spid="38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88"/>
                                        </p:tgtEl>
                                        <p:attrNameLst>
                                          <p:attrName>style.visibility</p:attrName>
                                        </p:attrNameLst>
                                      </p:cBhvr>
                                      <p:to>
                                        <p:strVal val="visible"/>
                                      </p:to>
                                    </p:set>
                                    <p:animEffect transition="in" filter="fade">
                                      <p:cBhvr>
                                        <p:cTn id="12" dur="500"/>
                                        <p:tgtEl>
                                          <p:spTgt spid="38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9"/>
                                        </p:tgtEl>
                                        <p:attrNameLst>
                                          <p:attrName>style.visibility</p:attrName>
                                        </p:attrNameLst>
                                      </p:cBhvr>
                                      <p:to>
                                        <p:strVal val="visible"/>
                                      </p:to>
                                    </p:set>
                                    <p:animEffect transition="in" filter="fade">
                                      <p:cBhvr>
                                        <p:cTn id="15" dur="500"/>
                                        <p:tgtEl>
                                          <p:spTgt spid="3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0"/>
                                        </p:tgtEl>
                                        <p:attrNameLst>
                                          <p:attrName>style.visibility</p:attrName>
                                        </p:attrNameLst>
                                      </p:cBhvr>
                                      <p:to>
                                        <p:strVal val="visible"/>
                                      </p:to>
                                    </p:set>
                                    <p:animEffect transition="in" filter="fade">
                                      <p:cBhvr>
                                        <p:cTn id="18" dur="500"/>
                                        <p:tgtEl>
                                          <p:spTgt spid="3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animEffect transition="in" filter="fade">
                                      <p:cBhvr>
                                        <p:cTn id="21" dur="500"/>
                                        <p:tgtEl>
                                          <p:spTgt spid="39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2">
                                            <p:txEl>
                                              <p:pRg st="0" end="0"/>
                                            </p:txEl>
                                          </p:spTgt>
                                        </p:tgtEl>
                                        <p:attrNameLst>
                                          <p:attrName>style.visibility</p:attrName>
                                        </p:attrNameLst>
                                      </p:cBhvr>
                                      <p:to>
                                        <p:strVal val="visible"/>
                                      </p:to>
                                    </p:set>
                                    <p:animEffect transition="in" filter="fade">
                                      <p:cBhvr>
                                        <p:cTn id="24" dur="500"/>
                                        <p:tgtEl>
                                          <p:spTgt spid="392">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500"/>
                                        <p:tgtEl>
                                          <p:spTgt spid="3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2"/>
                                        </p:tgtEl>
                                        <p:attrNameLst>
                                          <p:attrName>style.visibility</p:attrName>
                                        </p:attrNameLst>
                                      </p:cBhvr>
                                      <p:to>
                                        <p:strVal val="visible"/>
                                      </p:to>
                                    </p:set>
                                    <p:animEffect transition="in" filter="fade">
                                      <p:cBhvr>
                                        <p:cTn id="30"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387" grpId="0" animBg="1"/>
      <p:bldP spid="388" grpId="0" animBg="1"/>
      <p:bldP spid="389" grpId="0" animBg="1"/>
      <p:bldP spid="390" grpId="0"/>
      <p:bldP spid="391" grpId="0"/>
      <p:bldP spid="392" grpId="0" build="p"/>
      <p:bldP spid="4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9" name="圖片 8" descr="橘色到黃色漸層">
            <a:extLst>
              <a:ext uri="{FF2B5EF4-FFF2-40B4-BE49-F238E27FC236}">
                <a16:creationId xmlns:a16="http://schemas.microsoft.com/office/drawing/2014/main" id="{4EA6BB45-0D10-B1C4-8B21-2945468FBC58}"/>
              </a:ext>
            </a:extLst>
          </p:cNvPr>
          <p:cNvPicPr>
            <a:picLocks noChangeAspect="1"/>
          </p:cNvPicPr>
          <p:nvPr/>
        </p:nvPicPr>
        <p:blipFill>
          <a:blip r:embed="rId8"/>
          <a:stretch>
            <a:fillRect/>
          </a:stretch>
        </p:blipFill>
        <p:spPr>
          <a:xfrm>
            <a:off x="481264" y="1582833"/>
            <a:ext cx="8068677" cy="3060675"/>
          </a:xfrm>
          <a:prstGeom prst="rect">
            <a:avLst/>
          </a:prstGeom>
        </p:spPr>
      </p:pic>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dirty="0">
                <a:ea typeface="標楷體"/>
              </a:rPr>
              <a:t>Detail Implementation(1/7)</a:t>
            </a:r>
            <a:endParaRPr lang="en-US" sz="4000" b="0" dirty="0">
              <a:solidFill>
                <a:srgbClr val="000000"/>
              </a:solidFill>
              <a:ea typeface="標楷體"/>
            </a:endParaRPr>
          </a:p>
        </p:txBody>
      </p:sp>
      <p:sp>
        <p:nvSpPr>
          <p:cNvPr id="4" name="文字方塊 3">
            <a:extLst>
              <a:ext uri="{FF2B5EF4-FFF2-40B4-BE49-F238E27FC236}">
                <a16:creationId xmlns:a16="http://schemas.microsoft.com/office/drawing/2014/main" id="{2A2043DA-A902-A64F-D0BD-5E5401464363}"/>
              </a:ext>
            </a:extLst>
          </p:cNvPr>
          <p:cNvSpPr txBox="1"/>
          <p:nvPr/>
        </p:nvSpPr>
        <p:spPr>
          <a:xfrm>
            <a:off x="704180" y="158440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TW" altLang="en-US"/>
          </a:p>
        </p:txBody>
      </p:sp>
      <p:pic>
        <p:nvPicPr>
          <p:cNvPr id="2" name="Untitled ‑ Made with FlexClip">
            <a:hlinkClick r:id="" action="ppaction://media"/>
            <a:extLst>
              <a:ext uri="{FF2B5EF4-FFF2-40B4-BE49-F238E27FC236}">
                <a16:creationId xmlns:a16="http://schemas.microsoft.com/office/drawing/2014/main" id="{068477FF-D78D-F026-4E9A-315F32F52986}"/>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1139266" y="1643198"/>
            <a:ext cx="6757472" cy="2942338"/>
          </a:xfrm>
          <a:prstGeom prst="rect">
            <a:avLst/>
          </a:prstGeom>
        </p:spPr>
      </p:pic>
      <p:sp>
        <p:nvSpPr>
          <p:cNvPr id="7" name="文字方塊 6">
            <a:extLst>
              <a:ext uri="{FF2B5EF4-FFF2-40B4-BE49-F238E27FC236}">
                <a16:creationId xmlns:a16="http://schemas.microsoft.com/office/drawing/2014/main" id="{89CCFA13-A305-A505-C440-D144CA1C890A}"/>
              </a:ext>
            </a:extLst>
          </p:cNvPr>
          <p:cNvSpPr txBox="1"/>
          <p:nvPr/>
        </p:nvSpPr>
        <p:spPr>
          <a:xfrm>
            <a:off x="920579" y="1282704"/>
            <a:ext cx="69846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b="1">
                <a:latin typeface="DFKai-SB"/>
                <a:ea typeface="DFKai-SB"/>
              </a:rPr>
              <a:t>針對其中一個路段的影像，進行YOLOv7和DeepSort收集資料 &amp; 產生資料集放入資料庫</a:t>
            </a:r>
          </a:p>
        </p:txBody>
      </p:sp>
      <p:pic>
        <p:nvPicPr>
          <p:cNvPr id="3" name="圖形 2" descr="研究 以實心填滿">
            <a:extLst>
              <a:ext uri="{FF2B5EF4-FFF2-40B4-BE49-F238E27FC236}">
                <a16:creationId xmlns:a16="http://schemas.microsoft.com/office/drawing/2014/main" id="{AAF103FE-CE93-3060-8C14-58BE660E75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23609" y="4438148"/>
            <a:ext cx="583532" cy="613611"/>
          </a:xfrm>
          <a:prstGeom prst="rect">
            <a:avLst/>
          </a:prstGeom>
        </p:spPr>
      </p:pic>
      <p:pic>
        <p:nvPicPr>
          <p:cNvPr id="5" name="音訊 4">
            <a:hlinkClick r:id="" action="ppaction://media"/>
            <a:extLst>
              <a:ext uri="{FF2B5EF4-FFF2-40B4-BE49-F238E27FC236}">
                <a16:creationId xmlns:a16="http://schemas.microsoft.com/office/drawing/2014/main" id="{46068D18-209D-4CDF-B7AD-83B29EBF416A}"/>
              </a:ext>
            </a:extLst>
          </p:cNvPr>
          <p:cNvPicPr>
            <a:picLocks noChangeAspect="1"/>
          </p:cNvPicPr>
          <p:nvPr>
            <a:audioFile r:link="rId5"/>
            <p:extLst>
              <p:ext uri="{DAA4B4D4-6D71-4841-9C94-3DE7FCFB9230}">
                <p14:media xmlns:p14="http://schemas.microsoft.com/office/powerpoint/2010/main" r:embed="rId4"/>
              </p:ext>
            </p:extLst>
          </p:nvPr>
        </p:nvPicPr>
        <p:blipFill>
          <a:blip r:embed="rId12"/>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150032043"/>
      </p:ext>
    </p:extLst>
  </p:cSld>
  <p:clrMapOvr>
    <a:masterClrMapping/>
  </p:clrMapOvr>
  <mc:AlternateContent xmlns:mc="http://schemas.openxmlformats.org/markup-compatibility/2006">
    <mc:Choice xmlns:p14="http://schemas.microsoft.com/office/powerpoint/2010/main" Requires="p14">
      <p:transition spd="slow" p14:dur="1400" advTm="59895">
        <p14:doors dir="vert"/>
      </p:transition>
    </mc:Choice>
    <mc:Fallback>
      <p:transition spd="slow" advTm="598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81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23" fill="hold" display="0">
                  <p:stCondLst>
                    <p:cond delay="indefinite"/>
                  </p:stCondLst>
                </p:cTn>
                <p:tgtEl>
                  <p:spTgt spid="2"/>
                </p:tgtEl>
              </p:cMediaNode>
            </p:video>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audio isNarration="1">
              <p:cMediaNode vol="80000" showWhenStopped="0">
                <p:cTn id="29" fill="hold" display="0">
                  <p:stCondLst>
                    <p:cond delay="indefinite"/>
                  </p:stCondLst>
                  <p:endCondLst>
                    <p:cond evt="onStopAudio" delay="0">
                      <p:tgtEl>
                        <p:sldTgt/>
                      </p:tgtEl>
                    </p:cond>
                  </p:endCondLst>
                </p:cTn>
                <p:tgtEl>
                  <p:spTgt spid="5"/>
                </p:tgtEl>
              </p:cMediaNode>
            </p:audio>
          </p:childTnLst>
        </p:cTn>
      </p:par>
    </p:tnLst>
    <p:bldLst>
      <p:bldP spid="689" grpId="0" animBg="1"/>
      <p:bldP spid="698" grpId="0"/>
    </p:bldLst>
  </p:timing>
  <p:extLst>
    <p:ext uri="{E180D4A7-C9FB-4DFB-919C-405C955672EB}">
      <p14:showEvtLst xmlns:p14="http://schemas.microsoft.com/office/powerpoint/2010/main">
        <p14:playEvt time="14915" objId="2"/>
        <p14:triggerEvt type="onClick" time="14915" objId="2"/>
        <p14:pauseEvt time="56233" objId="2"/>
        <p14:triggerEvt type="onClick" time="56233" objId="2"/>
        <p14:stopEvt time="57203" objId="2"/>
        <p14:playEvt time="57204" objId="2"/>
        <p14:stopEvt time="58470" objId="2"/>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dirty="0">
                <a:ea typeface="標楷體"/>
              </a:rPr>
              <a:t>Detail Implementation(2/7)</a:t>
            </a:r>
            <a:endParaRPr lang="en-US" sz="4000" b="0" dirty="0">
              <a:solidFill>
                <a:srgbClr val="000000"/>
              </a:solidFill>
              <a:ea typeface="標楷體"/>
            </a:endParaRPr>
          </a:p>
        </p:txBody>
      </p:sp>
      <p:sp>
        <p:nvSpPr>
          <p:cNvPr id="4" name="文字方塊 3">
            <a:extLst>
              <a:ext uri="{FF2B5EF4-FFF2-40B4-BE49-F238E27FC236}">
                <a16:creationId xmlns:a16="http://schemas.microsoft.com/office/drawing/2014/main" id="{2A2043DA-A902-A64F-D0BD-5E5401464363}"/>
              </a:ext>
            </a:extLst>
          </p:cNvPr>
          <p:cNvSpPr txBox="1"/>
          <p:nvPr/>
        </p:nvSpPr>
        <p:spPr>
          <a:xfrm>
            <a:off x="704180" y="158440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TW" altLang="en-US"/>
          </a:p>
        </p:txBody>
      </p:sp>
      <p:sp>
        <p:nvSpPr>
          <p:cNvPr id="7" name="文字方塊 6">
            <a:extLst>
              <a:ext uri="{FF2B5EF4-FFF2-40B4-BE49-F238E27FC236}">
                <a16:creationId xmlns:a16="http://schemas.microsoft.com/office/drawing/2014/main" id="{89CCFA13-A305-A505-C440-D144CA1C890A}"/>
              </a:ext>
            </a:extLst>
          </p:cNvPr>
          <p:cNvSpPr txBox="1"/>
          <p:nvPr/>
        </p:nvSpPr>
        <p:spPr>
          <a:xfrm>
            <a:off x="2077349" y="1275818"/>
            <a:ext cx="44645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b="1">
                <a:latin typeface="DFKai-SB"/>
                <a:ea typeface="DFKai-SB"/>
              </a:rPr>
              <a:t>訓練資料集、測試資料集、驗證資料集</a:t>
            </a:r>
            <a:endParaRPr lang="zh-TW" altLang="en-US" b="1" dirty="0">
              <a:latin typeface="DFKai-SB"/>
              <a:ea typeface="DFKai-SB"/>
            </a:endParaRPr>
          </a:p>
        </p:txBody>
      </p:sp>
      <p:pic>
        <p:nvPicPr>
          <p:cNvPr id="3" name="圖形 2" descr="書本 以實心填滿">
            <a:extLst>
              <a:ext uri="{FF2B5EF4-FFF2-40B4-BE49-F238E27FC236}">
                <a16:creationId xmlns:a16="http://schemas.microsoft.com/office/drawing/2014/main" id="{48D15B23-EFDC-1043-E3B5-50F9A1084C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0" y="4508550"/>
            <a:ext cx="711368" cy="718887"/>
          </a:xfrm>
          <a:prstGeom prst="rect">
            <a:avLst/>
          </a:prstGeom>
        </p:spPr>
      </p:pic>
      <p:pic>
        <p:nvPicPr>
          <p:cNvPr id="9" name="圖片 8" descr="橘色到黃色漸層">
            <a:extLst>
              <a:ext uri="{FF2B5EF4-FFF2-40B4-BE49-F238E27FC236}">
                <a16:creationId xmlns:a16="http://schemas.microsoft.com/office/drawing/2014/main" id="{528A1C28-FCAB-3F71-563D-1C3783AAF549}"/>
              </a:ext>
            </a:extLst>
          </p:cNvPr>
          <p:cNvPicPr>
            <a:picLocks noChangeAspect="1"/>
          </p:cNvPicPr>
          <p:nvPr/>
        </p:nvPicPr>
        <p:blipFill>
          <a:blip r:embed="rId7"/>
          <a:stretch>
            <a:fillRect/>
          </a:stretch>
        </p:blipFill>
        <p:spPr>
          <a:xfrm>
            <a:off x="616619" y="1597872"/>
            <a:ext cx="7933322" cy="3000518"/>
          </a:xfrm>
          <a:prstGeom prst="rect">
            <a:avLst/>
          </a:prstGeom>
        </p:spPr>
      </p:pic>
      <p:pic>
        <p:nvPicPr>
          <p:cNvPr id="2" name="圖片 1" descr="一張含有 文字, 螢幕擷取畫面, 圖表, 繪圖 的圖片&#10;&#10;自動產生的描述">
            <a:extLst>
              <a:ext uri="{FF2B5EF4-FFF2-40B4-BE49-F238E27FC236}">
                <a16:creationId xmlns:a16="http://schemas.microsoft.com/office/drawing/2014/main" id="{A1ABB3CC-8E4B-ABA2-E656-10C82935145A}"/>
              </a:ext>
            </a:extLst>
          </p:cNvPr>
          <p:cNvPicPr>
            <a:picLocks noChangeAspect="1"/>
          </p:cNvPicPr>
          <p:nvPr/>
        </p:nvPicPr>
        <p:blipFill>
          <a:blip r:embed="rId8"/>
          <a:stretch>
            <a:fillRect/>
          </a:stretch>
        </p:blipFill>
        <p:spPr>
          <a:xfrm>
            <a:off x="3589856" y="1807313"/>
            <a:ext cx="4213532" cy="2706019"/>
          </a:xfrm>
          <a:prstGeom prst="rect">
            <a:avLst/>
          </a:prstGeom>
        </p:spPr>
      </p:pic>
      <p:sp>
        <p:nvSpPr>
          <p:cNvPr id="17" name="文字方塊 16">
            <a:extLst>
              <a:ext uri="{FF2B5EF4-FFF2-40B4-BE49-F238E27FC236}">
                <a16:creationId xmlns:a16="http://schemas.microsoft.com/office/drawing/2014/main" id="{C982416B-B0D2-41A0-8E48-9005513BD986}"/>
              </a:ext>
            </a:extLst>
          </p:cNvPr>
          <p:cNvSpPr txBox="1"/>
          <p:nvPr/>
        </p:nvSpPr>
        <p:spPr>
          <a:xfrm>
            <a:off x="810155" y="1807313"/>
            <a:ext cx="2637225" cy="1477328"/>
          </a:xfrm>
          <a:prstGeom prst="rect">
            <a:avLst/>
          </a:prstGeom>
          <a:noFill/>
        </p:spPr>
        <p:txBody>
          <a:bodyPr wrap="square" rtlCol="0">
            <a:spAutoFit/>
          </a:bodyPr>
          <a:lstStyle/>
          <a:p>
            <a:r>
              <a:rPr lang="zh-TW" altLang="en-US" sz="1800" dirty="0">
                <a:latin typeface="標楷體" panose="03000509000000000000" pitchFamily="65" charset="-120"/>
                <a:ea typeface="標楷體" panose="03000509000000000000" pitchFamily="65" charset="-120"/>
              </a:rPr>
              <a:t>利用</a:t>
            </a:r>
            <a:r>
              <a:rPr lang="en-US" altLang="zh-TW" sz="1800" dirty="0" err="1">
                <a:latin typeface="標楷體" panose="03000509000000000000" pitchFamily="65" charset="-120"/>
                <a:ea typeface="標楷體" panose="03000509000000000000" pitchFamily="65" charset="-120"/>
              </a:rPr>
              <a:t>WebCam</a:t>
            </a:r>
            <a:r>
              <a:rPr lang="zh-TW" altLang="en-US" sz="1800" dirty="0">
                <a:latin typeface="標楷體" panose="03000509000000000000" pitchFamily="65" charset="-120"/>
                <a:ea typeface="標楷體" panose="03000509000000000000" pitchFamily="65" charset="-120"/>
              </a:rPr>
              <a:t>抓取資料，收集一整天</a:t>
            </a:r>
            <a:r>
              <a:rPr lang="en-US" altLang="zh-TW" sz="1800" dirty="0">
                <a:latin typeface="標楷體" panose="03000509000000000000" pitchFamily="65" charset="-120"/>
                <a:ea typeface="標楷體" panose="03000509000000000000" pitchFamily="65" charset="-120"/>
              </a:rPr>
              <a:t>86400</a:t>
            </a:r>
            <a:r>
              <a:rPr lang="zh-TW" altLang="en-US" sz="1800" dirty="0">
                <a:latin typeface="標楷體" panose="03000509000000000000" pitchFamily="65" charset="-120"/>
                <a:ea typeface="標楷體" panose="03000509000000000000" pitchFamily="65" charset="-120"/>
              </a:rPr>
              <a:t>分鐘的資料進行資料集的切割，分成三種資料集分別訓練、測試、驗證資料集。</a:t>
            </a:r>
          </a:p>
        </p:txBody>
      </p:sp>
      <p:pic>
        <p:nvPicPr>
          <p:cNvPr id="5" name="音訊 4">
            <a:hlinkClick r:id="" action="ppaction://media"/>
            <a:extLst>
              <a:ext uri="{FF2B5EF4-FFF2-40B4-BE49-F238E27FC236}">
                <a16:creationId xmlns:a16="http://schemas.microsoft.com/office/drawing/2014/main" id="{9BDF94E5-46DE-4A00-8531-808CAB6BCDB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994656385"/>
      </p:ext>
    </p:extLst>
  </p:cSld>
  <p:clrMapOvr>
    <a:masterClrMapping/>
  </p:clrMapOvr>
  <mc:AlternateContent xmlns:mc="http://schemas.openxmlformats.org/markup-compatibility/2006">
    <mc:Choice xmlns:p14="http://schemas.microsoft.com/office/powerpoint/2010/main" Requires="p14">
      <p:transition spd="slow" p14:dur="1400" advTm="15730">
        <p14:doors dir="vert"/>
      </p:transition>
    </mc:Choice>
    <mc:Fallback>
      <p:transition spd="slow" advTm="15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689" grpId="0" animBg="1"/>
      <p:bldP spid="69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dirty="0">
                <a:ea typeface="標楷體"/>
              </a:rPr>
              <a:t>Detail Implementation(3/7)</a:t>
            </a:r>
            <a:endParaRPr lang="zh-TW" dirty="0"/>
          </a:p>
        </p:txBody>
      </p:sp>
      <p:sp>
        <p:nvSpPr>
          <p:cNvPr id="2" name="文字方塊 1">
            <a:extLst>
              <a:ext uri="{FF2B5EF4-FFF2-40B4-BE49-F238E27FC236}">
                <a16:creationId xmlns:a16="http://schemas.microsoft.com/office/drawing/2014/main" id="{82914B41-6F02-D861-B56E-F164991D4D21}"/>
              </a:ext>
            </a:extLst>
          </p:cNvPr>
          <p:cNvSpPr txBox="1"/>
          <p:nvPr/>
        </p:nvSpPr>
        <p:spPr>
          <a:xfrm>
            <a:off x="2723141" y="1282523"/>
            <a:ext cx="34343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測試資料集在使用者APP的預測結果展示</a:t>
            </a:r>
          </a:p>
        </p:txBody>
      </p:sp>
      <p:pic>
        <p:nvPicPr>
          <p:cNvPr id="3" name="圖形 2" descr="上升趨勢的橫條圖 以實心填滿">
            <a:extLst>
              <a:ext uri="{FF2B5EF4-FFF2-40B4-BE49-F238E27FC236}">
                <a16:creationId xmlns:a16="http://schemas.microsoft.com/office/drawing/2014/main" id="{B5E2419C-FDE8-FB6D-B97F-6FD3636D76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252" y="4520864"/>
            <a:ext cx="703848" cy="711368"/>
          </a:xfrm>
          <a:prstGeom prst="rect">
            <a:avLst/>
          </a:prstGeom>
        </p:spPr>
      </p:pic>
      <p:pic>
        <p:nvPicPr>
          <p:cNvPr id="7" name="圖片 6" descr="橘色到黃色漸層">
            <a:extLst>
              <a:ext uri="{FF2B5EF4-FFF2-40B4-BE49-F238E27FC236}">
                <a16:creationId xmlns:a16="http://schemas.microsoft.com/office/drawing/2014/main" id="{117B02C5-12BD-4EA7-6F65-1C7B6F2277FD}"/>
              </a:ext>
            </a:extLst>
          </p:cNvPr>
          <p:cNvPicPr>
            <a:picLocks noChangeAspect="1"/>
          </p:cNvPicPr>
          <p:nvPr/>
        </p:nvPicPr>
        <p:blipFill>
          <a:blip r:embed="rId7"/>
          <a:stretch>
            <a:fillRect/>
          </a:stretch>
        </p:blipFill>
        <p:spPr>
          <a:xfrm>
            <a:off x="616619" y="1597872"/>
            <a:ext cx="7933322" cy="3000518"/>
          </a:xfrm>
          <a:prstGeom prst="rect">
            <a:avLst/>
          </a:prstGeom>
        </p:spPr>
      </p:pic>
      <p:grpSp>
        <p:nvGrpSpPr>
          <p:cNvPr id="4" name="群組 3">
            <a:extLst>
              <a:ext uri="{FF2B5EF4-FFF2-40B4-BE49-F238E27FC236}">
                <a16:creationId xmlns:a16="http://schemas.microsoft.com/office/drawing/2014/main" id="{28162FC2-7EDA-4EF2-9366-8F7AFA391CB8}"/>
              </a:ext>
            </a:extLst>
          </p:cNvPr>
          <p:cNvGrpSpPr/>
          <p:nvPr/>
        </p:nvGrpSpPr>
        <p:grpSpPr>
          <a:xfrm>
            <a:off x="4368566" y="1897726"/>
            <a:ext cx="3407867" cy="2400810"/>
            <a:chOff x="4368566" y="1897726"/>
            <a:chExt cx="3407867" cy="2400810"/>
          </a:xfrm>
        </p:grpSpPr>
        <p:pic>
          <p:nvPicPr>
            <p:cNvPr id="5" name="圖片 4" descr="一張含有 文字, 螢幕擷取畫面, 數字, 字型 的圖片&#10;&#10;自動產生的描述">
              <a:extLst>
                <a:ext uri="{FF2B5EF4-FFF2-40B4-BE49-F238E27FC236}">
                  <a16:creationId xmlns:a16="http://schemas.microsoft.com/office/drawing/2014/main" id="{8EDE748B-D01C-DA9A-8C68-AF2031766464}"/>
                </a:ext>
              </a:extLst>
            </p:cNvPr>
            <p:cNvPicPr>
              <a:picLocks noChangeAspect="1"/>
            </p:cNvPicPr>
            <p:nvPr/>
          </p:nvPicPr>
          <p:blipFill rotWithShape="1">
            <a:blip r:embed="rId8"/>
            <a:srcRect r="-455" b="67386"/>
            <a:stretch/>
          </p:blipFill>
          <p:spPr>
            <a:xfrm>
              <a:off x="4368566" y="1897726"/>
              <a:ext cx="3407867" cy="2400810"/>
            </a:xfrm>
            <a:prstGeom prst="rect">
              <a:avLst/>
            </a:prstGeom>
          </p:spPr>
        </p:pic>
        <p:pic>
          <p:nvPicPr>
            <p:cNvPr id="4098" name="Picture 2" descr="https://cdn-icons-png.flaticon.com/128/3652/3652191.png">
              <a:extLst>
                <a:ext uri="{FF2B5EF4-FFF2-40B4-BE49-F238E27FC236}">
                  <a16:creationId xmlns:a16="http://schemas.microsoft.com/office/drawing/2014/main" id="{72C1BBBB-6013-41DE-9E43-E09C3C9356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0332" y="1975360"/>
              <a:ext cx="478780" cy="47878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文字方塊 17">
            <a:extLst>
              <a:ext uri="{FF2B5EF4-FFF2-40B4-BE49-F238E27FC236}">
                <a16:creationId xmlns:a16="http://schemas.microsoft.com/office/drawing/2014/main" id="{B5422D15-58C3-4BF1-AC89-61EAA0460AA5}"/>
              </a:ext>
            </a:extLst>
          </p:cNvPr>
          <p:cNvSpPr txBox="1"/>
          <p:nvPr/>
        </p:nvSpPr>
        <p:spPr>
          <a:xfrm>
            <a:off x="810154" y="1807313"/>
            <a:ext cx="3283863" cy="1200329"/>
          </a:xfrm>
          <a:prstGeom prst="rect">
            <a:avLst/>
          </a:prstGeom>
          <a:noFill/>
        </p:spPr>
        <p:txBody>
          <a:bodyPr wrap="square" rtlCol="0">
            <a:spAutoFit/>
          </a:bodyPr>
          <a:lstStyle/>
          <a:p>
            <a:r>
              <a:rPr lang="zh-TW" altLang="en-US" sz="1800" dirty="0">
                <a:latin typeface="標楷體" panose="03000509000000000000" pitchFamily="65" charset="-120"/>
                <a:ea typeface="標楷體" panose="03000509000000000000" pitchFamily="65" charset="-120"/>
              </a:rPr>
              <a:t>訓練之後的模型進行特定路段的預測，預測是準確可以用來提供車輛駕駛得知目前狀態，並且得知未來</a:t>
            </a:r>
            <a:r>
              <a:rPr lang="en-US" altLang="zh-TW" sz="1800" dirty="0">
                <a:latin typeface="標楷體" panose="03000509000000000000" pitchFamily="65" charset="-120"/>
                <a:ea typeface="標楷體" panose="03000509000000000000" pitchFamily="65" charset="-120"/>
              </a:rPr>
              <a:t>60</a:t>
            </a:r>
            <a:r>
              <a:rPr lang="zh-TW" altLang="en-US" sz="1800" dirty="0">
                <a:latin typeface="標楷體" panose="03000509000000000000" pitchFamily="65" charset="-120"/>
                <a:ea typeface="標楷體" panose="03000509000000000000" pitchFamily="65" charset="-120"/>
              </a:rPr>
              <a:t>分鐘內的狀態。</a:t>
            </a:r>
          </a:p>
        </p:txBody>
      </p:sp>
      <p:pic>
        <p:nvPicPr>
          <p:cNvPr id="6" name="圖片 5">
            <a:extLst>
              <a:ext uri="{FF2B5EF4-FFF2-40B4-BE49-F238E27FC236}">
                <a16:creationId xmlns:a16="http://schemas.microsoft.com/office/drawing/2014/main" id="{EA415B6F-82FB-436D-9453-08E34B883BEE}"/>
              </a:ext>
            </a:extLst>
          </p:cNvPr>
          <p:cNvPicPr>
            <a:picLocks noChangeAspect="1"/>
          </p:cNvPicPr>
          <p:nvPr/>
        </p:nvPicPr>
        <p:blipFill>
          <a:blip r:embed="rId10"/>
          <a:stretch>
            <a:fillRect/>
          </a:stretch>
        </p:blipFill>
        <p:spPr>
          <a:xfrm>
            <a:off x="1198418" y="3007642"/>
            <a:ext cx="2260385" cy="1484797"/>
          </a:xfrm>
          <a:prstGeom prst="rect">
            <a:avLst/>
          </a:prstGeom>
        </p:spPr>
      </p:pic>
      <p:pic>
        <p:nvPicPr>
          <p:cNvPr id="8" name="音訊 7">
            <a:hlinkClick r:id="" action="ppaction://media"/>
            <a:extLst>
              <a:ext uri="{FF2B5EF4-FFF2-40B4-BE49-F238E27FC236}">
                <a16:creationId xmlns:a16="http://schemas.microsoft.com/office/drawing/2014/main" id="{3E7D315A-9083-4439-B75C-C0D5656A7AD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4265331068"/>
      </p:ext>
    </p:extLst>
  </p:cSld>
  <p:clrMapOvr>
    <a:masterClrMapping/>
  </p:clrMapOvr>
  <mc:AlternateContent xmlns:mc="http://schemas.openxmlformats.org/markup-compatibility/2006">
    <mc:Choice xmlns:p14="http://schemas.microsoft.com/office/powerpoint/2010/main" Requires="p14">
      <p:transition spd="slow" p14:dur="1400" advTm="18238">
        <p14:doors dir="vert"/>
      </p:transition>
    </mc:Choice>
    <mc:Fallback>
      <p:transition spd="slow" advTm="182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bldLst>
      <p:bldP spid="689" grpId="0" animBg="1"/>
      <p:bldP spid="69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 name="圖片 5" descr="橘色到黃色漸層">
            <a:extLst>
              <a:ext uri="{FF2B5EF4-FFF2-40B4-BE49-F238E27FC236}">
                <a16:creationId xmlns:a16="http://schemas.microsoft.com/office/drawing/2014/main" id="{CBD7CFCC-506B-1D75-B52C-D6F4D16AA79C}"/>
              </a:ext>
            </a:extLst>
          </p:cNvPr>
          <p:cNvPicPr>
            <a:picLocks noChangeAspect="1"/>
          </p:cNvPicPr>
          <p:nvPr/>
        </p:nvPicPr>
        <p:blipFill>
          <a:blip r:embed="rId5"/>
          <a:stretch>
            <a:fillRect/>
          </a:stretch>
        </p:blipFill>
        <p:spPr>
          <a:xfrm>
            <a:off x="616619" y="1604758"/>
            <a:ext cx="7933322" cy="3000518"/>
          </a:xfrm>
          <a:prstGeom prst="rect">
            <a:avLst/>
          </a:prstGeom>
        </p:spPr>
      </p:pic>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dirty="0">
                <a:ea typeface="標楷體"/>
              </a:rPr>
              <a:t>Detail Implementation(4/7)</a:t>
            </a:r>
            <a:endParaRPr lang="en-US" sz="4000" b="0" dirty="0">
              <a:solidFill>
                <a:srgbClr val="000000"/>
              </a:solidFill>
              <a:ea typeface="標楷體"/>
            </a:endParaRPr>
          </a:p>
        </p:txBody>
      </p:sp>
      <p:sp>
        <p:nvSpPr>
          <p:cNvPr id="3" name="文字方塊 2">
            <a:extLst>
              <a:ext uri="{FF2B5EF4-FFF2-40B4-BE49-F238E27FC236}">
                <a16:creationId xmlns:a16="http://schemas.microsoft.com/office/drawing/2014/main" id="{18B62842-596F-C315-E62A-5C4ACAE41593}"/>
              </a:ext>
            </a:extLst>
          </p:cNvPr>
          <p:cNvSpPr txBox="1"/>
          <p:nvPr/>
        </p:nvSpPr>
        <p:spPr>
          <a:xfrm>
            <a:off x="2956252" y="128940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dirty="0">
                <a:latin typeface="DFKai-SB"/>
                <a:ea typeface="DFKai-SB"/>
              </a:rPr>
              <a:t>測試資料集的正確率與混淆矩陣</a:t>
            </a:r>
          </a:p>
        </p:txBody>
      </p:sp>
      <p:pic>
        <p:nvPicPr>
          <p:cNvPr id="2" name="圖形 1" descr="工廠 以實心填滿">
            <a:extLst>
              <a:ext uri="{FF2B5EF4-FFF2-40B4-BE49-F238E27FC236}">
                <a16:creationId xmlns:a16="http://schemas.microsoft.com/office/drawing/2014/main" id="{21528A4D-5FD4-3E3B-8D21-63FEA12A4E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0813" y="4242635"/>
            <a:ext cx="914400" cy="914400"/>
          </a:xfrm>
          <a:prstGeom prst="rect">
            <a:avLst/>
          </a:prstGeom>
        </p:spPr>
      </p:pic>
      <p:pic>
        <p:nvPicPr>
          <p:cNvPr id="5" name="圖片 4" descr="一張含有 文字, 螢幕擷取畫面, 圖表, Rectangle 的圖片&#10;&#10;自動產生的描述">
            <a:extLst>
              <a:ext uri="{FF2B5EF4-FFF2-40B4-BE49-F238E27FC236}">
                <a16:creationId xmlns:a16="http://schemas.microsoft.com/office/drawing/2014/main" id="{B3AFFCE8-132C-E375-E727-A54269DB46A7}"/>
              </a:ext>
            </a:extLst>
          </p:cNvPr>
          <p:cNvPicPr>
            <a:picLocks noChangeAspect="1"/>
          </p:cNvPicPr>
          <p:nvPr/>
        </p:nvPicPr>
        <p:blipFill>
          <a:blip r:embed="rId8"/>
          <a:stretch>
            <a:fillRect/>
          </a:stretch>
        </p:blipFill>
        <p:spPr>
          <a:xfrm>
            <a:off x="686610" y="1640109"/>
            <a:ext cx="2269642" cy="1946006"/>
          </a:xfrm>
          <a:prstGeom prst="rect">
            <a:avLst/>
          </a:prstGeom>
          <a:ln>
            <a:noFill/>
          </a:ln>
          <a:effectLst>
            <a:outerShdw blurRad="292100" dist="139700" dir="2700000" algn="tl" rotWithShape="0">
              <a:srgbClr val="333333">
                <a:alpha val="65000"/>
              </a:srgbClr>
            </a:outerShdw>
          </a:effectLst>
        </p:spPr>
      </p:pic>
      <p:pic>
        <p:nvPicPr>
          <p:cNvPr id="7" name="圖片 6" descr="一張含有 文字, 螢幕擷取畫面, 圖表, Rectangle 的圖片&#10;&#10;自動產生的描述">
            <a:extLst>
              <a:ext uri="{FF2B5EF4-FFF2-40B4-BE49-F238E27FC236}">
                <a16:creationId xmlns:a16="http://schemas.microsoft.com/office/drawing/2014/main" id="{38AFF7CC-79F8-444D-3D36-6E8B15F24F63}"/>
              </a:ext>
            </a:extLst>
          </p:cNvPr>
          <p:cNvPicPr>
            <a:picLocks noChangeAspect="1"/>
          </p:cNvPicPr>
          <p:nvPr/>
        </p:nvPicPr>
        <p:blipFill>
          <a:blip r:embed="rId9"/>
          <a:stretch>
            <a:fillRect/>
          </a:stretch>
        </p:blipFill>
        <p:spPr>
          <a:xfrm>
            <a:off x="6001304" y="1635035"/>
            <a:ext cx="2422696" cy="1982641"/>
          </a:xfrm>
          <a:prstGeom prst="rect">
            <a:avLst/>
          </a:prstGeom>
          <a:ln>
            <a:noFill/>
          </a:ln>
          <a:effectLst>
            <a:outerShdw blurRad="292100" dist="139700" dir="2700000" algn="tl" rotWithShape="0">
              <a:srgbClr val="333333">
                <a:alpha val="65000"/>
              </a:srgbClr>
            </a:outerShdw>
          </a:effectLst>
        </p:spPr>
      </p:pic>
      <p:pic>
        <p:nvPicPr>
          <p:cNvPr id="8" name="圖片 7" descr="一張含有 文字, 螢幕擷取畫面, 字型, 數字 的圖片&#10;&#10;自動產生的描述">
            <a:extLst>
              <a:ext uri="{FF2B5EF4-FFF2-40B4-BE49-F238E27FC236}">
                <a16:creationId xmlns:a16="http://schemas.microsoft.com/office/drawing/2014/main" id="{0B5AF68D-4F9F-B9AF-CC3B-C9AF5AB35B2F}"/>
              </a:ext>
            </a:extLst>
          </p:cNvPr>
          <p:cNvPicPr>
            <a:picLocks noChangeAspect="1"/>
          </p:cNvPicPr>
          <p:nvPr/>
        </p:nvPicPr>
        <p:blipFill rotWithShape="1">
          <a:blip r:embed="rId10"/>
          <a:srcRect r="-320" b="49815"/>
          <a:stretch/>
        </p:blipFill>
        <p:spPr>
          <a:xfrm>
            <a:off x="686966" y="3621466"/>
            <a:ext cx="2478798" cy="1053368"/>
          </a:xfrm>
          <a:prstGeom prst="rect">
            <a:avLst/>
          </a:prstGeom>
          <a:ln>
            <a:noFill/>
          </a:ln>
          <a:effectLst>
            <a:outerShdw blurRad="292100" dist="139700" dir="2700000" algn="tl" rotWithShape="0">
              <a:srgbClr val="333333">
                <a:alpha val="65000"/>
              </a:srgbClr>
            </a:outerShdw>
          </a:effectLst>
        </p:spPr>
      </p:pic>
      <p:pic>
        <p:nvPicPr>
          <p:cNvPr id="9" name="圖片 8" descr="一張含有 文字, 螢幕擷取畫面, 字型, 數字 的圖片&#10;&#10;自動產生的描述">
            <a:extLst>
              <a:ext uri="{FF2B5EF4-FFF2-40B4-BE49-F238E27FC236}">
                <a16:creationId xmlns:a16="http://schemas.microsoft.com/office/drawing/2014/main" id="{D7B095E3-F19A-EA10-A370-382FC7BDA36B}"/>
              </a:ext>
            </a:extLst>
          </p:cNvPr>
          <p:cNvPicPr>
            <a:picLocks noChangeAspect="1"/>
          </p:cNvPicPr>
          <p:nvPr/>
        </p:nvPicPr>
        <p:blipFill rotWithShape="1">
          <a:blip r:embed="rId10"/>
          <a:srcRect t="50127" r="-159" b="-192"/>
          <a:stretch/>
        </p:blipFill>
        <p:spPr>
          <a:xfrm>
            <a:off x="5816724" y="3666290"/>
            <a:ext cx="2607276" cy="1008544"/>
          </a:xfrm>
          <a:prstGeom prst="rect">
            <a:avLst/>
          </a:prstGeom>
          <a:ln>
            <a:noFill/>
          </a:ln>
          <a:effectLst>
            <a:outerShdw blurRad="292100" dist="139700" dir="2700000" algn="tl" rotWithShape="0">
              <a:srgbClr val="333333">
                <a:alpha val="65000"/>
              </a:srgbClr>
            </a:outerShdw>
          </a:effectLst>
        </p:spPr>
      </p:pic>
      <p:sp>
        <p:nvSpPr>
          <p:cNvPr id="4" name="文字方塊 3">
            <a:extLst>
              <a:ext uri="{FF2B5EF4-FFF2-40B4-BE49-F238E27FC236}">
                <a16:creationId xmlns:a16="http://schemas.microsoft.com/office/drawing/2014/main" id="{59C11041-92E0-4906-B4A6-813B57CB51FD}"/>
              </a:ext>
            </a:extLst>
          </p:cNvPr>
          <p:cNvSpPr txBox="1"/>
          <p:nvPr/>
        </p:nvSpPr>
        <p:spPr>
          <a:xfrm>
            <a:off x="3165764" y="1956364"/>
            <a:ext cx="2835540" cy="1200329"/>
          </a:xfrm>
          <a:prstGeom prst="rect">
            <a:avLst/>
          </a:prstGeom>
          <a:noFill/>
        </p:spPr>
        <p:txBody>
          <a:bodyPr wrap="square" rtlCol="0">
            <a:spAutoFit/>
          </a:bodyPr>
          <a:lstStyle/>
          <a:p>
            <a:r>
              <a:rPr lang="zh-TW" altLang="en-US" sz="1800" dirty="0">
                <a:latin typeface="標楷體" panose="03000509000000000000" pitchFamily="65" charset="-120"/>
                <a:ea typeface="標楷體" panose="03000509000000000000" pitchFamily="65" charset="-120"/>
              </a:rPr>
              <a:t>對於至少一整天的充足的資料及來說是可以讓準確率達到很高，但是在資料集過少時準確率會很低。</a:t>
            </a:r>
          </a:p>
        </p:txBody>
      </p:sp>
      <p:pic>
        <p:nvPicPr>
          <p:cNvPr id="10" name="音訊 9">
            <a:hlinkClick r:id="" action="ppaction://media"/>
            <a:extLst>
              <a:ext uri="{FF2B5EF4-FFF2-40B4-BE49-F238E27FC236}">
                <a16:creationId xmlns:a16="http://schemas.microsoft.com/office/drawing/2014/main" id="{09A905AE-1C51-421E-96B2-871EB939CC4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460274803"/>
      </p:ext>
    </p:extLst>
  </p:cSld>
  <p:clrMapOvr>
    <a:masterClrMapping/>
  </p:clrMapOvr>
  <mc:AlternateContent xmlns:mc="http://schemas.openxmlformats.org/markup-compatibility/2006">
    <mc:Choice xmlns:p14="http://schemas.microsoft.com/office/powerpoint/2010/main" Requires="p14">
      <p:transition spd="slow" p14:dur="1400" advTm="18307">
        <p14:doors dir="vert"/>
      </p:transition>
    </mc:Choice>
    <mc:Fallback>
      <p:transition spd="slow" advTm="183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0"/>
                </p:tgtEl>
              </p:cMediaNode>
            </p:audio>
          </p:childTnLst>
        </p:cTn>
      </p:par>
    </p:tnLst>
    <p:bldLst>
      <p:bldP spid="689" grpId="0" animBg="1"/>
      <p:bldP spid="69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 name="圖片 5" descr="橘色到黃色漸層">
            <a:extLst>
              <a:ext uri="{FF2B5EF4-FFF2-40B4-BE49-F238E27FC236}">
                <a16:creationId xmlns:a16="http://schemas.microsoft.com/office/drawing/2014/main" id="{CBD7CFCC-506B-1D75-B52C-D6F4D16AA79C}"/>
              </a:ext>
            </a:extLst>
          </p:cNvPr>
          <p:cNvPicPr>
            <a:picLocks noChangeAspect="1"/>
          </p:cNvPicPr>
          <p:nvPr/>
        </p:nvPicPr>
        <p:blipFill>
          <a:blip r:embed="rId5"/>
          <a:stretch>
            <a:fillRect/>
          </a:stretch>
        </p:blipFill>
        <p:spPr>
          <a:xfrm>
            <a:off x="616619" y="1597872"/>
            <a:ext cx="7933322" cy="3000518"/>
          </a:xfrm>
          <a:prstGeom prst="rect">
            <a:avLst/>
          </a:prstGeom>
        </p:spPr>
      </p:pic>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dirty="0">
                <a:ea typeface="標楷體"/>
              </a:rPr>
              <a:t>Detail Implementation(5/7)</a:t>
            </a:r>
            <a:endParaRPr lang="en-US" sz="4000" b="0" dirty="0">
              <a:solidFill>
                <a:srgbClr val="000000"/>
              </a:solidFill>
              <a:ea typeface="標楷體"/>
            </a:endParaRPr>
          </a:p>
        </p:txBody>
      </p:sp>
      <p:sp>
        <p:nvSpPr>
          <p:cNvPr id="3" name="文字方塊 2">
            <a:extLst>
              <a:ext uri="{FF2B5EF4-FFF2-40B4-BE49-F238E27FC236}">
                <a16:creationId xmlns:a16="http://schemas.microsoft.com/office/drawing/2014/main" id="{18B62842-596F-C315-E62A-5C4ACAE41593}"/>
              </a:ext>
            </a:extLst>
          </p:cNvPr>
          <p:cNvSpPr txBox="1"/>
          <p:nvPr/>
        </p:nvSpPr>
        <p:spPr>
          <a:xfrm>
            <a:off x="2956252" y="128940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測試資料集的正確率與混淆矩陣</a:t>
            </a:r>
          </a:p>
        </p:txBody>
      </p:sp>
      <p:pic>
        <p:nvPicPr>
          <p:cNvPr id="2" name="圖形 1" descr="工廠 以實心填滿">
            <a:extLst>
              <a:ext uri="{FF2B5EF4-FFF2-40B4-BE49-F238E27FC236}">
                <a16:creationId xmlns:a16="http://schemas.microsoft.com/office/drawing/2014/main" id="{21528A4D-5FD4-3E3B-8D21-63FEA12A4E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0813" y="4242635"/>
            <a:ext cx="914400" cy="914400"/>
          </a:xfrm>
          <a:prstGeom prst="rect">
            <a:avLst/>
          </a:prstGeom>
        </p:spPr>
      </p:pic>
      <p:pic>
        <p:nvPicPr>
          <p:cNvPr id="4" name="圖片 3" descr="一張含有 文字, 螢幕擷取畫面, 圖表, 數字 的圖片&#10;&#10;自動產生的描述">
            <a:extLst>
              <a:ext uri="{FF2B5EF4-FFF2-40B4-BE49-F238E27FC236}">
                <a16:creationId xmlns:a16="http://schemas.microsoft.com/office/drawing/2014/main" id="{7DF077AD-5000-09F4-A658-4788151B95DE}"/>
              </a:ext>
            </a:extLst>
          </p:cNvPr>
          <p:cNvPicPr>
            <a:picLocks noChangeAspect="1"/>
          </p:cNvPicPr>
          <p:nvPr/>
        </p:nvPicPr>
        <p:blipFill>
          <a:blip r:embed="rId8"/>
          <a:stretch>
            <a:fillRect/>
          </a:stretch>
        </p:blipFill>
        <p:spPr>
          <a:xfrm>
            <a:off x="5938330" y="1711519"/>
            <a:ext cx="2485670" cy="2075920"/>
          </a:xfrm>
          <a:prstGeom prst="rect">
            <a:avLst/>
          </a:prstGeom>
          <a:ln>
            <a:noFill/>
          </a:ln>
          <a:effectLst>
            <a:outerShdw blurRad="292100" dist="139700" dir="2700000" algn="tl" rotWithShape="0">
              <a:srgbClr val="333333">
                <a:alpha val="65000"/>
              </a:srgbClr>
            </a:outerShdw>
          </a:effectLst>
        </p:spPr>
      </p:pic>
      <p:pic>
        <p:nvPicPr>
          <p:cNvPr id="8" name="圖片 7" descr="一張含有 文字, 螢幕擷取畫面, 圖表, 數字 的圖片&#10;&#10;自動產生的描述">
            <a:extLst>
              <a:ext uri="{FF2B5EF4-FFF2-40B4-BE49-F238E27FC236}">
                <a16:creationId xmlns:a16="http://schemas.microsoft.com/office/drawing/2014/main" id="{F6AB82BF-6D06-D771-3F0E-98E0572362D4}"/>
              </a:ext>
            </a:extLst>
          </p:cNvPr>
          <p:cNvPicPr>
            <a:picLocks noChangeAspect="1"/>
          </p:cNvPicPr>
          <p:nvPr/>
        </p:nvPicPr>
        <p:blipFill>
          <a:blip r:embed="rId9"/>
          <a:stretch>
            <a:fillRect/>
          </a:stretch>
        </p:blipFill>
        <p:spPr>
          <a:xfrm>
            <a:off x="660479" y="1711519"/>
            <a:ext cx="2356128" cy="1930803"/>
          </a:xfrm>
          <a:prstGeom prst="rect">
            <a:avLst/>
          </a:prstGeom>
          <a:ln>
            <a:noFill/>
          </a:ln>
          <a:effectLst>
            <a:outerShdw blurRad="292100" dist="139700" dir="2700000" algn="tl" rotWithShape="0">
              <a:srgbClr val="333333">
                <a:alpha val="65000"/>
              </a:srgbClr>
            </a:outerShdw>
          </a:effectLst>
        </p:spPr>
      </p:pic>
      <p:pic>
        <p:nvPicPr>
          <p:cNvPr id="9" name="圖片 8" descr="一張含有 文字, 螢幕擷取畫面, 字型 的圖片&#10;&#10;自動產生的描述">
            <a:extLst>
              <a:ext uri="{FF2B5EF4-FFF2-40B4-BE49-F238E27FC236}">
                <a16:creationId xmlns:a16="http://schemas.microsoft.com/office/drawing/2014/main" id="{1E7820AF-0E78-4920-71B7-1A99007F64DC}"/>
              </a:ext>
            </a:extLst>
          </p:cNvPr>
          <p:cNvPicPr>
            <a:picLocks noChangeAspect="1"/>
          </p:cNvPicPr>
          <p:nvPr/>
        </p:nvPicPr>
        <p:blipFill rotWithShape="1">
          <a:blip r:embed="rId10"/>
          <a:srcRect b="48940"/>
          <a:stretch/>
        </p:blipFill>
        <p:spPr>
          <a:xfrm>
            <a:off x="693899" y="3671936"/>
            <a:ext cx="2289287" cy="929598"/>
          </a:xfrm>
          <a:prstGeom prst="rect">
            <a:avLst/>
          </a:prstGeom>
          <a:ln>
            <a:noFill/>
          </a:ln>
          <a:effectLst>
            <a:outerShdw blurRad="292100" dist="139700" dir="2700000" algn="tl" rotWithShape="0">
              <a:srgbClr val="333333">
                <a:alpha val="65000"/>
              </a:srgbClr>
            </a:outerShdw>
          </a:effectLst>
        </p:spPr>
      </p:pic>
      <p:pic>
        <p:nvPicPr>
          <p:cNvPr id="18" name="圖片 17" descr="一張含有 文字, 螢幕擷取畫面, 字型 的圖片&#10;&#10;自動產生的描述">
            <a:extLst>
              <a:ext uri="{FF2B5EF4-FFF2-40B4-BE49-F238E27FC236}">
                <a16:creationId xmlns:a16="http://schemas.microsoft.com/office/drawing/2014/main" id="{BEC64930-0A3C-4001-85E4-6C13CCDB0293}"/>
              </a:ext>
            </a:extLst>
          </p:cNvPr>
          <p:cNvPicPr>
            <a:picLocks noChangeAspect="1"/>
          </p:cNvPicPr>
          <p:nvPr/>
        </p:nvPicPr>
        <p:blipFill rotWithShape="1">
          <a:blip r:embed="rId10"/>
          <a:srcRect t="51635"/>
          <a:stretch/>
        </p:blipFill>
        <p:spPr>
          <a:xfrm>
            <a:off x="5996666" y="3817022"/>
            <a:ext cx="2355709" cy="866591"/>
          </a:xfrm>
          <a:prstGeom prst="rect">
            <a:avLst/>
          </a:prstGeom>
          <a:ln>
            <a:noFill/>
          </a:ln>
          <a:effectLst>
            <a:outerShdw blurRad="292100" dist="139700" dir="2700000" algn="tl" rotWithShape="0">
              <a:srgbClr val="333333">
                <a:alpha val="65000"/>
              </a:srgbClr>
            </a:outerShdw>
          </a:effectLst>
        </p:spPr>
      </p:pic>
      <p:sp>
        <p:nvSpPr>
          <p:cNvPr id="19" name="文字方塊 18">
            <a:extLst>
              <a:ext uri="{FF2B5EF4-FFF2-40B4-BE49-F238E27FC236}">
                <a16:creationId xmlns:a16="http://schemas.microsoft.com/office/drawing/2014/main" id="{A790FD93-5B29-4C56-B90F-9D3D72BAEB46}"/>
              </a:ext>
            </a:extLst>
          </p:cNvPr>
          <p:cNvSpPr txBox="1"/>
          <p:nvPr/>
        </p:nvSpPr>
        <p:spPr>
          <a:xfrm>
            <a:off x="3222892" y="1956364"/>
            <a:ext cx="2285648" cy="646331"/>
          </a:xfrm>
          <a:prstGeom prst="rect">
            <a:avLst/>
          </a:prstGeom>
          <a:noFill/>
        </p:spPr>
        <p:txBody>
          <a:bodyPr wrap="square" rtlCol="0">
            <a:spAutoFit/>
          </a:bodyPr>
          <a:lstStyle/>
          <a:p>
            <a:r>
              <a:rPr lang="zh-TW" altLang="en-US" sz="1800" dirty="0">
                <a:latin typeface="標楷體" panose="03000509000000000000" pitchFamily="65" charset="-120"/>
                <a:ea typeface="標楷體" panose="03000509000000000000" pitchFamily="65" charset="-120"/>
              </a:rPr>
              <a:t>對於越長時間的預測準確率會稍微下降。</a:t>
            </a:r>
          </a:p>
        </p:txBody>
      </p:sp>
      <p:pic>
        <p:nvPicPr>
          <p:cNvPr id="5" name="音訊 4">
            <a:hlinkClick r:id="" action="ppaction://media"/>
            <a:extLst>
              <a:ext uri="{FF2B5EF4-FFF2-40B4-BE49-F238E27FC236}">
                <a16:creationId xmlns:a16="http://schemas.microsoft.com/office/drawing/2014/main" id="{247FB0C2-78BE-46F3-9259-0EAD6883A15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940270807"/>
      </p:ext>
    </p:extLst>
  </p:cSld>
  <p:clrMapOvr>
    <a:masterClrMapping/>
  </p:clrMapOvr>
  <mc:AlternateContent xmlns:mc="http://schemas.openxmlformats.org/markup-compatibility/2006">
    <mc:Choice xmlns:p14="http://schemas.microsoft.com/office/powerpoint/2010/main" Requires="p14">
      <p:transition spd="slow" p14:dur="1400" advTm="17750">
        <p14:doors dir="vert"/>
      </p:transition>
    </mc:Choice>
    <mc:Fallback>
      <p:transition spd="slow" advTm="17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689" grpId="0" animBg="1"/>
      <p:bldP spid="69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dirty="0">
                <a:ea typeface="標楷體"/>
              </a:rPr>
              <a:t>Detail Implementation(6/7)</a:t>
            </a:r>
            <a:endParaRPr lang="zh-TW" dirty="0"/>
          </a:p>
        </p:txBody>
      </p:sp>
      <p:sp>
        <p:nvSpPr>
          <p:cNvPr id="3" name="文字方塊 2">
            <a:extLst>
              <a:ext uri="{FF2B5EF4-FFF2-40B4-BE49-F238E27FC236}">
                <a16:creationId xmlns:a16="http://schemas.microsoft.com/office/drawing/2014/main" id="{BF91DF34-9ED1-BA65-1378-C3580A914B75}"/>
              </a:ext>
            </a:extLst>
          </p:cNvPr>
          <p:cNvSpPr txBox="1"/>
          <p:nvPr/>
        </p:nvSpPr>
        <p:spPr>
          <a:xfrm>
            <a:off x="2129081" y="1282523"/>
            <a:ext cx="48788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b="1">
                <a:latin typeface="DFKai-SB"/>
                <a:ea typeface="DFKai-SB"/>
              </a:rPr>
              <a:t>即時更新頻率每分鐘抓取最新一次預測資料</a:t>
            </a:r>
            <a:endParaRPr lang="zh-TW" altLang="en-US" b="1" dirty="0">
              <a:latin typeface="DFKai-SB"/>
              <a:ea typeface="DFKai-SB"/>
            </a:endParaRPr>
          </a:p>
        </p:txBody>
      </p:sp>
      <p:pic>
        <p:nvPicPr>
          <p:cNvPr id="4" name="圖片 3" descr="顯示資料流的藍色抽象">
            <a:extLst>
              <a:ext uri="{FF2B5EF4-FFF2-40B4-BE49-F238E27FC236}">
                <a16:creationId xmlns:a16="http://schemas.microsoft.com/office/drawing/2014/main" id="{85FCC9FD-DE1D-7006-C06B-9AF2650B5BAF}"/>
              </a:ext>
            </a:extLst>
          </p:cNvPr>
          <p:cNvPicPr>
            <a:picLocks noChangeAspect="1"/>
          </p:cNvPicPr>
          <p:nvPr/>
        </p:nvPicPr>
        <p:blipFill>
          <a:blip r:embed="rId5"/>
          <a:stretch>
            <a:fillRect/>
          </a:stretch>
        </p:blipFill>
        <p:spPr>
          <a:xfrm>
            <a:off x="556461" y="1579702"/>
            <a:ext cx="7865644" cy="3119575"/>
          </a:xfrm>
          <a:prstGeom prst="rect">
            <a:avLst/>
          </a:prstGeom>
        </p:spPr>
      </p:pic>
      <p:grpSp>
        <p:nvGrpSpPr>
          <p:cNvPr id="11" name="群組 10">
            <a:extLst>
              <a:ext uri="{FF2B5EF4-FFF2-40B4-BE49-F238E27FC236}">
                <a16:creationId xmlns:a16="http://schemas.microsoft.com/office/drawing/2014/main" id="{04BA4425-4139-8477-6BC6-4B660213F1D9}"/>
              </a:ext>
            </a:extLst>
          </p:cNvPr>
          <p:cNvGrpSpPr/>
          <p:nvPr/>
        </p:nvGrpSpPr>
        <p:grpSpPr>
          <a:xfrm>
            <a:off x="3312200" y="2761105"/>
            <a:ext cx="2347494" cy="1576078"/>
            <a:chOff x="3725332" y="1707614"/>
            <a:chExt cx="1528115" cy="864920"/>
          </a:xfrm>
        </p:grpSpPr>
        <p:pic>
          <p:nvPicPr>
            <p:cNvPr id="2" name="圖片 1" descr="一張含有 文字, 螢幕擷取畫面, 數字, 字型 的圖片&#10;&#10;自動產生的描述">
              <a:extLst>
                <a:ext uri="{FF2B5EF4-FFF2-40B4-BE49-F238E27FC236}">
                  <a16:creationId xmlns:a16="http://schemas.microsoft.com/office/drawing/2014/main" id="{1F656736-09EF-07CA-F7D1-2DBB6C9E08FA}"/>
                </a:ext>
              </a:extLst>
            </p:cNvPr>
            <p:cNvPicPr>
              <a:picLocks noChangeAspect="1"/>
            </p:cNvPicPr>
            <p:nvPr/>
          </p:nvPicPr>
          <p:blipFill rotWithShape="1">
            <a:blip r:embed="rId6"/>
            <a:srcRect r="-455" b="76259"/>
            <a:stretch/>
          </p:blipFill>
          <p:spPr>
            <a:xfrm>
              <a:off x="3725332" y="1707614"/>
              <a:ext cx="1528113" cy="6800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圖片 5" descr="一張含有 文字, 螢幕擷取畫面, 數字, 字型 的圖片&#10;&#10;自動產生的描述">
              <a:extLst>
                <a:ext uri="{FF2B5EF4-FFF2-40B4-BE49-F238E27FC236}">
                  <a16:creationId xmlns:a16="http://schemas.microsoft.com/office/drawing/2014/main" id="{262063AA-F5FD-2A0A-28EA-8EEC4089174F}"/>
                </a:ext>
              </a:extLst>
            </p:cNvPr>
            <p:cNvPicPr>
              <a:picLocks noChangeAspect="1"/>
            </p:cNvPicPr>
            <p:nvPr/>
          </p:nvPicPr>
          <p:blipFill rotWithShape="1">
            <a:blip r:embed="rId6"/>
            <a:srcRect t="32687" r="-455" b="59375"/>
            <a:stretch/>
          </p:blipFill>
          <p:spPr>
            <a:xfrm>
              <a:off x="3725334" y="2310737"/>
              <a:ext cx="1528113" cy="2617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grpSp>
        <p:nvGrpSpPr>
          <p:cNvPr id="12" name="群組 11">
            <a:extLst>
              <a:ext uri="{FF2B5EF4-FFF2-40B4-BE49-F238E27FC236}">
                <a16:creationId xmlns:a16="http://schemas.microsoft.com/office/drawing/2014/main" id="{1E0B07B7-39D8-9656-8C98-9AA0ADB08591}"/>
              </a:ext>
            </a:extLst>
          </p:cNvPr>
          <p:cNvGrpSpPr/>
          <p:nvPr/>
        </p:nvGrpSpPr>
        <p:grpSpPr>
          <a:xfrm>
            <a:off x="5784109" y="1707611"/>
            <a:ext cx="2471517" cy="1576079"/>
            <a:chOff x="5605085" y="1721386"/>
            <a:chExt cx="1555741" cy="871331"/>
          </a:xfrm>
        </p:grpSpPr>
        <p:pic>
          <p:nvPicPr>
            <p:cNvPr id="9" name="圖片 8" descr="一張含有 文字, 螢幕擷取畫面, 數字, 字型 的圖片&#10;&#10;自動產生的描述">
              <a:extLst>
                <a:ext uri="{FF2B5EF4-FFF2-40B4-BE49-F238E27FC236}">
                  <a16:creationId xmlns:a16="http://schemas.microsoft.com/office/drawing/2014/main" id="{2A6D1F4D-09A5-695D-D5DE-66C7A6E8CB5B}"/>
                </a:ext>
              </a:extLst>
            </p:cNvPr>
            <p:cNvPicPr>
              <a:picLocks noChangeAspect="1"/>
            </p:cNvPicPr>
            <p:nvPr/>
          </p:nvPicPr>
          <p:blipFill rotWithShape="1">
            <a:blip r:embed="rId6"/>
            <a:srcRect l="-1357" r="-452" b="76124"/>
            <a:stretch/>
          </p:blipFill>
          <p:spPr>
            <a:xfrm>
              <a:off x="5605085" y="1721386"/>
              <a:ext cx="1555741" cy="6822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圖片 9" descr="一張含有 文字, 螢幕擷取畫面, 數字, 字型 的圖片&#10;&#10;自動產生的描述">
              <a:extLst>
                <a:ext uri="{FF2B5EF4-FFF2-40B4-BE49-F238E27FC236}">
                  <a16:creationId xmlns:a16="http://schemas.microsoft.com/office/drawing/2014/main" id="{CADA383E-0F1E-1D39-C831-3F1FD3424760}"/>
                </a:ext>
              </a:extLst>
            </p:cNvPr>
            <p:cNvPicPr>
              <a:picLocks noChangeAspect="1"/>
            </p:cNvPicPr>
            <p:nvPr/>
          </p:nvPicPr>
          <p:blipFill rotWithShape="1">
            <a:blip r:embed="rId6"/>
            <a:srcRect t="76386" r="-452" b="14217"/>
            <a:stretch/>
          </p:blipFill>
          <p:spPr>
            <a:xfrm>
              <a:off x="5612661" y="2324176"/>
              <a:ext cx="1548165" cy="2685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22" name="Picture 2" descr="https://cdn-icons-png.flaticon.com/128/3652/3652191.png">
            <a:extLst>
              <a:ext uri="{FF2B5EF4-FFF2-40B4-BE49-F238E27FC236}">
                <a16:creationId xmlns:a16="http://schemas.microsoft.com/office/drawing/2014/main" id="{F6392C46-4071-43BA-BBCB-C0D376D5F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7600" y="2820945"/>
            <a:ext cx="352204" cy="35220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cdn-icons-png.flaticon.com/128/3652/3652191.png">
            <a:extLst>
              <a:ext uri="{FF2B5EF4-FFF2-40B4-BE49-F238E27FC236}">
                <a16:creationId xmlns:a16="http://schemas.microsoft.com/office/drawing/2014/main" id="{FCF6C8BC-1431-4C28-A04C-6DFCC3BC86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128" y="1788324"/>
            <a:ext cx="352204" cy="35220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2B86E90B-CDC6-43BB-9C93-88EF410D26C1}"/>
              </a:ext>
            </a:extLst>
          </p:cNvPr>
          <p:cNvGrpSpPr/>
          <p:nvPr/>
        </p:nvGrpSpPr>
        <p:grpSpPr>
          <a:xfrm>
            <a:off x="723236" y="1707614"/>
            <a:ext cx="2414613" cy="1691600"/>
            <a:chOff x="723236" y="1707614"/>
            <a:chExt cx="2414613" cy="1691600"/>
          </a:xfrm>
        </p:grpSpPr>
        <p:pic>
          <p:nvPicPr>
            <p:cNvPr id="7" name="圖片 6" descr="一張含有 文字, 螢幕擷取畫面, 數字, 字型 的圖片&#10;&#10;自動產生的描述">
              <a:extLst>
                <a:ext uri="{FF2B5EF4-FFF2-40B4-BE49-F238E27FC236}">
                  <a16:creationId xmlns:a16="http://schemas.microsoft.com/office/drawing/2014/main" id="{70DF4039-F144-0D06-8F17-0C8D6F7FE01C}"/>
                </a:ext>
              </a:extLst>
            </p:cNvPr>
            <p:cNvPicPr>
              <a:picLocks noChangeAspect="1"/>
            </p:cNvPicPr>
            <p:nvPr/>
          </p:nvPicPr>
          <p:blipFill rotWithShape="1">
            <a:blip r:embed="rId6"/>
            <a:srcRect r="-455" b="67386"/>
            <a:stretch/>
          </p:blipFill>
          <p:spPr>
            <a:xfrm>
              <a:off x="723236" y="1707614"/>
              <a:ext cx="2402578" cy="1691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Picture 2" descr="https://cdn-icons-png.flaticon.com/128/3652/3652191.png">
              <a:extLst>
                <a:ext uri="{FF2B5EF4-FFF2-40B4-BE49-F238E27FC236}">
                  <a16:creationId xmlns:a16="http://schemas.microsoft.com/office/drawing/2014/main" id="{A244510D-0C64-4457-8A74-8E9D7EA096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019" y="1788324"/>
              <a:ext cx="352204" cy="352204"/>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6F729D8F-2CAC-4E49-97CB-6A63C2CCBF54}"/>
                </a:ext>
              </a:extLst>
            </p:cNvPr>
            <p:cNvPicPr>
              <a:picLocks noChangeAspect="1"/>
            </p:cNvPicPr>
            <p:nvPr/>
          </p:nvPicPr>
          <p:blipFill>
            <a:blip r:embed="rId8"/>
            <a:stretch>
              <a:fillRect/>
            </a:stretch>
          </p:blipFill>
          <p:spPr>
            <a:xfrm>
              <a:off x="756018" y="2687595"/>
              <a:ext cx="2381831" cy="266700"/>
            </a:xfrm>
            <a:prstGeom prst="rect">
              <a:avLst/>
            </a:prstGeom>
          </p:spPr>
        </p:pic>
      </p:grpSp>
      <p:pic>
        <p:nvPicPr>
          <p:cNvPr id="8" name="音訊 7">
            <a:hlinkClick r:id="" action="ppaction://media"/>
            <a:extLst>
              <a:ext uri="{FF2B5EF4-FFF2-40B4-BE49-F238E27FC236}">
                <a16:creationId xmlns:a16="http://schemas.microsoft.com/office/drawing/2014/main" id="{122C04F1-DD87-4DD7-910F-7A4BF712BB3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183475858"/>
      </p:ext>
    </p:extLst>
  </p:cSld>
  <p:clrMapOvr>
    <a:masterClrMapping/>
  </p:clrMapOvr>
  <mc:AlternateContent xmlns:mc="http://schemas.openxmlformats.org/markup-compatibility/2006">
    <mc:Choice xmlns:p14="http://schemas.microsoft.com/office/powerpoint/2010/main" Requires="p14">
      <p:transition spd="slow" p14:dur="1400" advTm="17796">
        <p14:doors dir="vert"/>
      </p:transition>
    </mc:Choice>
    <mc:Fallback>
      <p:transition spd="slow" advTm="177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bldLst>
      <p:bldP spid="689" grpId="0" animBg="1"/>
      <p:bldP spid="69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2" name="圖片 1" descr="顯示資料流的藍色抽象">
            <a:extLst>
              <a:ext uri="{FF2B5EF4-FFF2-40B4-BE49-F238E27FC236}">
                <a16:creationId xmlns:a16="http://schemas.microsoft.com/office/drawing/2014/main" id="{C104F470-76E1-7C34-41E7-3307B446903C}"/>
              </a:ext>
            </a:extLst>
          </p:cNvPr>
          <p:cNvPicPr>
            <a:picLocks noChangeAspect="1"/>
          </p:cNvPicPr>
          <p:nvPr/>
        </p:nvPicPr>
        <p:blipFill>
          <a:blip r:embed="rId5"/>
          <a:stretch>
            <a:fillRect/>
          </a:stretch>
        </p:blipFill>
        <p:spPr>
          <a:xfrm>
            <a:off x="556461" y="1527064"/>
            <a:ext cx="7865644" cy="3172213"/>
          </a:xfrm>
          <a:prstGeom prst="rect">
            <a:avLst/>
          </a:prstGeom>
        </p:spPr>
      </p:pic>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dirty="0">
                <a:ea typeface="標楷體"/>
              </a:rPr>
              <a:t>Detail Implementation(7/7)</a:t>
            </a:r>
            <a:endParaRPr lang="zh-TW" dirty="0"/>
          </a:p>
        </p:txBody>
      </p:sp>
      <p:sp>
        <p:nvSpPr>
          <p:cNvPr id="3" name="文字方塊 2">
            <a:extLst>
              <a:ext uri="{FF2B5EF4-FFF2-40B4-BE49-F238E27FC236}">
                <a16:creationId xmlns:a16="http://schemas.microsoft.com/office/drawing/2014/main" id="{BF91DF34-9ED1-BA65-1378-C3580A914B75}"/>
              </a:ext>
            </a:extLst>
          </p:cNvPr>
          <p:cNvSpPr txBox="1"/>
          <p:nvPr/>
        </p:nvSpPr>
        <p:spPr>
          <a:xfrm>
            <a:off x="2132597" y="1245381"/>
            <a:ext cx="48788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b="1" dirty="0">
                <a:latin typeface="DFKai-SB"/>
                <a:ea typeface="DFKai-SB"/>
              </a:rPr>
              <a:t>各路段選擇系統</a:t>
            </a:r>
          </a:p>
        </p:txBody>
      </p:sp>
      <p:pic>
        <p:nvPicPr>
          <p:cNvPr id="5" name="圖片 4" descr="一張含有 文字, 螢幕擷取畫面, 數字, 字型 的圖片&#10;&#10;自動產生的描述">
            <a:extLst>
              <a:ext uri="{FF2B5EF4-FFF2-40B4-BE49-F238E27FC236}">
                <a16:creationId xmlns:a16="http://schemas.microsoft.com/office/drawing/2014/main" id="{E7C2784F-8D07-3E92-995A-87674181C412}"/>
              </a:ext>
            </a:extLst>
          </p:cNvPr>
          <p:cNvPicPr>
            <a:picLocks noChangeAspect="1"/>
          </p:cNvPicPr>
          <p:nvPr/>
        </p:nvPicPr>
        <p:blipFill>
          <a:blip r:embed="rId6">
            <a:duotone>
              <a:prstClr val="black"/>
              <a:srgbClr val="D9C3A5">
                <a:tint val="50000"/>
                <a:satMod val="180000"/>
              </a:srgbClr>
            </a:duotone>
          </a:blip>
          <a:stretch>
            <a:fillRect/>
          </a:stretch>
        </p:blipFill>
        <p:spPr>
          <a:xfrm>
            <a:off x="1386802" y="1598033"/>
            <a:ext cx="5790742" cy="29963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74" name="Picture 2" descr="https://cdn-icons-png.flaticon.com/128/4341/4341112.png">
            <a:extLst>
              <a:ext uri="{FF2B5EF4-FFF2-40B4-BE49-F238E27FC236}">
                <a16:creationId xmlns:a16="http://schemas.microsoft.com/office/drawing/2014/main" id="{A6B335B2-5FB5-4E01-8ACF-9736AAF86A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2936" y="1646938"/>
            <a:ext cx="375805" cy="375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cons-png.flaticon.com/128/4341/4341025.png">
            <a:extLst>
              <a:ext uri="{FF2B5EF4-FFF2-40B4-BE49-F238E27FC236}">
                <a16:creationId xmlns:a16="http://schemas.microsoft.com/office/drawing/2014/main" id="{5BAAEB8F-2E9A-4FBB-82B7-C3F0ED235C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046" y="1580179"/>
            <a:ext cx="442564" cy="442564"/>
          </a:xfrm>
          <a:prstGeom prst="rect">
            <a:avLst/>
          </a:prstGeom>
          <a:noFill/>
          <a:extLst>
            <a:ext uri="{909E8E84-426E-40DD-AFC4-6F175D3DCCD1}">
              <a14:hiddenFill xmlns:a14="http://schemas.microsoft.com/office/drawing/2010/main">
                <a:solidFill>
                  <a:srgbClr val="FFFFFF"/>
                </a:solidFill>
              </a14:hiddenFill>
            </a:ext>
          </a:extLst>
        </p:spPr>
      </p:pic>
      <p:pic>
        <p:nvPicPr>
          <p:cNvPr id="4" name="音訊 3">
            <a:hlinkClick r:id="" action="ppaction://media"/>
            <a:extLst>
              <a:ext uri="{FF2B5EF4-FFF2-40B4-BE49-F238E27FC236}">
                <a16:creationId xmlns:a16="http://schemas.microsoft.com/office/drawing/2014/main" id="{30D13440-300B-4FE1-99A7-AD8AAE51542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057060987"/>
      </p:ext>
    </p:extLst>
  </p:cSld>
  <p:clrMapOvr>
    <a:masterClrMapping/>
  </p:clrMapOvr>
  <mc:AlternateContent xmlns:mc="http://schemas.openxmlformats.org/markup-compatibility/2006">
    <mc:Choice xmlns:p14="http://schemas.microsoft.com/office/powerpoint/2010/main" Requires="p14">
      <p:transition spd="slow" p14:dur="1400" advTm="29360">
        <p14:doors dir="vert"/>
      </p:transition>
    </mc:Choice>
    <mc:Fallback>
      <p:transition spd="slow" advTm="293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689" grpId="0" animBg="1"/>
      <p:bldP spid="69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p:nvPr/>
        </p:nvSpPr>
        <p:spPr>
          <a:xfrm>
            <a:off x="365700" y="365700"/>
            <a:ext cx="4807500" cy="4412100"/>
          </a:xfrm>
          <a:prstGeom prst="roundRect">
            <a:avLst>
              <a:gd name="adj" fmla="val 3448"/>
            </a:avLst>
          </a:prstGeom>
          <a:solidFill>
            <a:schemeClr val="tx1">
              <a:lumMod val="10000"/>
              <a:lumOff val="9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388;p41"/>
          <p:cNvSpPr/>
          <p:nvPr/>
        </p:nvSpPr>
        <p:spPr>
          <a:xfrm>
            <a:off x="559950" y="3728675"/>
            <a:ext cx="4419000" cy="855600"/>
          </a:xfrm>
          <a:prstGeom prst="roundRect">
            <a:avLst>
              <a:gd name="adj" fmla="val 122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389;p41"/>
          <p:cNvSpPr/>
          <p:nvPr/>
        </p:nvSpPr>
        <p:spPr>
          <a:xfrm flipH="1">
            <a:off x="2112900" y="559218"/>
            <a:ext cx="1313100" cy="13131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390;p41"/>
          <p:cNvSpPr txBox="1">
            <a:spLocks noGrp="1"/>
          </p:cNvSpPr>
          <p:nvPr>
            <p:ph type="title"/>
          </p:nvPr>
        </p:nvSpPr>
        <p:spPr>
          <a:xfrm>
            <a:off x="516544" y="2038800"/>
            <a:ext cx="4652231" cy="1512000"/>
          </a:xfrm>
          <a:prstGeom prst="rect">
            <a:avLst/>
          </a:prstGeom>
        </p:spPr>
        <p:txBody>
          <a:bodyPr spcFirstLastPara="1" wrap="square" lIns="91425" tIns="91425" rIns="91425" bIns="91425" anchor="ctr" anchorCtr="0">
            <a:noAutofit/>
          </a:bodyPr>
          <a:lstStyle/>
          <a:p>
            <a:r>
              <a:rPr lang="en-US" sz="4000"/>
              <a:t>Conclusion</a:t>
            </a:r>
          </a:p>
          <a:p>
            <a:pPr marL="0" lvl="0" indent="0" algn="ctr">
              <a:spcBef>
                <a:spcPts val="0"/>
              </a:spcBef>
              <a:spcAft>
                <a:spcPts val="0"/>
              </a:spcAft>
              <a:buNone/>
            </a:pPr>
            <a:endParaRPr lang="en-US" sz="4000"/>
          </a:p>
        </p:txBody>
      </p:sp>
      <p:sp>
        <p:nvSpPr>
          <p:cNvPr id="391" name="Google Shape;391;p41"/>
          <p:cNvSpPr txBox="1">
            <a:spLocks noGrp="1"/>
          </p:cNvSpPr>
          <p:nvPr>
            <p:ph type="title" idx="2"/>
          </p:nvPr>
        </p:nvSpPr>
        <p:spPr>
          <a:xfrm>
            <a:off x="2112900" y="7524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92" name="Google Shape;392;p41"/>
          <p:cNvSpPr txBox="1">
            <a:spLocks noGrp="1"/>
          </p:cNvSpPr>
          <p:nvPr>
            <p:ph type="subTitle" idx="1"/>
          </p:nvPr>
        </p:nvSpPr>
        <p:spPr>
          <a:xfrm>
            <a:off x="846267" y="4014489"/>
            <a:ext cx="3852157" cy="497390"/>
          </a:xfrm>
          <a:prstGeom prst="rect">
            <a:avLst/>
          </a:prstGeom>
        </p:spPr>
        <p:txBody>
          <a:bodyPr spcFirstLastPara="1" wrap="square" lIns="91425" tIns="91425" rIns="91425" bIns="91425" anchor="ctr" anchorCtr="0">
            <a:noAutofit/>
          </a:bodyPr>
          <a:lstStyle/>
          <a:p>
            <a:pPr marL="0" indent="0">
              <a:spcAft>
                <a:spcPts val="1600"/>
              </a:spcAft>
            </a:pPr>
            <a:r>
              <a:rPr lang="zh-TW" altLang="en-US" dirty="0">
                <a:latin typeface="Muli"/>
                <a:ea typeface="Muli"/>
                <a:cs typeface="Muli"/>
              </a:rPr>
              <a:t>結論和可改善的部分及未來展望</a:t>
            </a:r>
            <a:endParaRPr lang="zh-TW" altLang="en-US" sz="1600" dirty="0">
              <a:latin typeface="Muli"/>
              <a:ea typeface="Muli"/>
              <a:cs typeface="Muli"/>
            </a:endParaRPr>
          </a:p>
        </p:txBody>
      </p:sp>
      <p:grpSp>
        <p:nvGrpSpPr>
          <p:cNvPr id="393" name="Google Shape;393;p41"/>
          <p:cNvGrpSpPr/>
          <p:nvPr/>
        </p:nvGrpSpPr>
        <p:grpSpPr>
          <a:xfrm>
            <a:off x="5657488" y="365695"/>
            <a:ext cx="3121440" cy="4412093"/>
            <a:chOff x="5657488" y="365695"/>
            <a:chExt cx="3121440" cy="4412093"/>
          </a:xfrm>
        </p:grpSpPr>
        <p:grpSp>
          <p:nvGrpSpPr>
            <p:cNvPr id="394" name="Google Shape;394;p41"/>
            <p:cNvGrpSpPr/>
            <p:nvPr/>
          </p:nvGrpSpPr>
          <p:grpSpPr>
            <a:xfrm>
              <a:off x="7161697" y="365695"/>
              <a:ext cx="1617002" cy="1034133"/>
              <a:chOff x="7336713" y="119675"/>
              <a:chExt cx="1756275" cy="1123325"/>
            </a:xfrm>
          </p:grpSpPr>
          <p:sp>
            <p:nvSpPr>
              <p:cNvPr id="395" name="Google Shape;395;p41"/>
              <p:cNvSpPr/>
              <p:nvPr/>
            </p:nvSpPr>
            <p:spPr>
              <a:xfrm>
                <a:off x="7336713" y="119675"/>
                <a:ext cx="1756275" cy="1123325"/>
              </a:xfrm>
              <a:custGeom>
                <a:avLst/>
                <a:gdLst/>
                <a:ahLst/>
                <a:cxnLst/>
                <a:rect l="l" t="t" r="r" b="b"/>
                <a:pathLst>
                  <a:path w="70251" h="44933" extrusionOk="0">
                    <a:moveTo>
                      <a:pt x="5004" y="1"/>
                    </a:moveTo>
                    <a:cubicBezTo>
                      <a:pt x="2235" y="1"/>
                      <a:pt x="0" y="2236"/>
                      <a:pt x="0" y="5004"/>
                    </a:cubicBezTo>
                    <a:lnTo>
                      <a:pt x="0" y="39929"/>
                    </a:lnTo>
                    <a:cubicBezTo>
                      <a:pt x="0" y="42698"/>
                      <a:pt x="2235" y="44933"/>
                      <a:pt x="5004" y="44933"/>
                    </a:cubicBezTo>
                    <a:lnTo>
                      <a:pt x="65247" y="44933"/>
                    </a:lnTo>
                    <a:cubicBezTo>
                      <a:pt x="68015" y="44933"/>
                      <a:pt x="70250" y="42698"/>
                      <a:pt x="70250" y="39929"/>
                    </a:cubicBezTo>
                    <a:lnTo>
                      <a:pt x="70250" y="5004"/>
                    </a:lnTo>
                    <a:cubicBezTo>
                      <a:pt x="70250" y="2236"/>
                      <a:pt x="68015" y="1"/>
                      <a:pt x="65247"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96" name="Google Shape;396;p41"/>
              <p:cNvGrpSpPr/>
              <p:nvPr/>
            </p:nvGrpSpPr>
            <p:grpSpPr>
              <a:xfrm>
                <a:off x="7487650" y="261588"/>
                <a:ext cx="1454400" cy="839500"/>
                <a:chOff x="7487638" y="261450"/>
                <a:chExt cx="1454400" cy="839500"/>
              </a:xfrm>
            </p:grpSpPr>
            <p:sp>
              <p:nvSpPr>
                <p:cNvPr id="397" name="Google Shape;397;p41"/>
                <p:cNvSpPr/>
                <p:nvPr/>
              </p:nvSpPr>
              <p:spPr>
                <a:xfrm>
                  <a:off x="7670263" y="298150"/>
                  <a:ext cx="1089150" cy="35875"/>
                </a:xfrm>
                <a:custGeom>
                  <a:avLst/>
                  <a:gdLst/>
                  <a:ahLst/>
                  <a:cxnLst/>
                  <a:rect l="l" t="t" r="r" b="b"/>
                  <a:pathLst>
                    <a:path w="43566" h="1435" extrusionOk="0">
                      <a:moveTo>
                        <a:pt x="735" y="0"/>
                      </a:moveTo>
                      <a:cubicBezTo>
                        <a:pt x="334" y="0"/>
                        <a:pt x="1" y="334"/>
                        <a:pt x="1" y="734"/>
                      </a:cubicBezTo>
                      <a:cubicBezTo>
                        <a:pt x="1" y="1134"/>
                        <a:pt x="334" y="1434"/>
                        <a:pt x="735" y="1434"/>
                      </a:cubicBezTo>
                      <a:lnTo>
                        <a:pt x="42831" y="1434"/>
                      </a:lnTo>
                      <a:cubicBezTo>
                        <a:pt x="43232" y="1434"/>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398;p41"/>
                <p:cNvSpPr/>
                <p:nvPr/>
              </p:nvSpPr>
              <p:spPr>
                <a:xfrm>
                  <a:off x="8360763" y="261450"/>
                  <a:ext cx="129275" cy="109800"/>
                </a:xfrm>
                <a:custGeom>
                  <a:avLst/>
                  <a:gdLst/>
                  <a:ahLst/>
                  <a:cxnLst/>
                  <a:rect l="l" t="t" r="r" b="b"/>
                  <a:pathLst>
                    <a:path w="5171" h="4392" extrusionOk="0">
                      <a:moveTo>
                        <a:pt x="2969" y="0"/>
                      </a:moveTo>
                      <a:cubicBezTo>
                        <a:pt x="1001" y="0"/>
                        <a:pt x="1" y="2369"/>
                        <a:pt x="1402" y="3736"/>
                      </a:cubicBezTo>
                      <a:cubicBezTo>
                        <a:pt x="1844" y="4190"/>
                        <a:pt x="2395" y="4392"/>
                        <a:pt x="2938" y="4392"/>
                      </a:cubicBezTo>
                      <a:cubicBezTo>
                        <a:pt x="4072" y="4392"/>
                        <a:pt x="5171" y="3510"/>
                        <a:pt x="5171" y="2202"/>
                      </a:cubicBezTo>
                      <a:cubicBezTo>
                        <a:pt x="5171" y="968"/>
                        <a:pt x="4170" y="0"/>
                        <a:pt x="2969"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399;p41"/>
                <p:cNvSpPr/>
                <p:nvPr/>
              </p:nvSpPr>
              <p:spPr>
                <a:xfrm>
                  <a:off x="7487638"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400;p41"/>
                <p:cNvSpPr/>
                <p:nvPr/>
              </p:nvSpPr>
              <p:spPr>
                <a:xfrm>
                  <a:off x="8876963" y="316475"/>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401;p41"/>
                <p:cNvSpPr/>
                <p:nvPr/>
              </p:nvSpPr>
              <p:spPr>
                <a:xfrm>
                  <a:off x="8876963"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402;p41"/>
                <p:cNvSpPr/>
                <p:nvPr/>
              </p:nvSpPr>
              <p:spPr>
                <a:xfrm>
                  <a:off x="8909488" y="283950"/>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403;p41"/>
                <p:cNvSpPr/>
                <p:nvPr/>
              </p:nvSpPr>
              <p:spPr>
                <a:xfrm>
                  <a:off x="8909488" y="283950"/>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404;p41"/>
                <p:cNvSpPr/>
                <p:nvPr/>
              </p:nvSpPr>
              <p:spPr>
                <a:xfrm>
                  <a:off x="7670263" y="541600"/>
                  <a:ext cx="1089150" cy="35925"/>
                </a:xfrm>
                <a:custGeom>
                  <a:avLst/>
                  <a:gdLst/>
                  <a:ahLst/>
                  <a:cxnLst/>
                  <a:rect l="l" t="t" r="r" b="b"/>
                  <a:pathLst>
                    <a:path w="43566" h="1437" extrusionOk="0">
                      <a:moveTo>
                        <a:pt x="680" y="0"/>
                      </a:moveTo>
                      <a:cubicBezTo>
                        <a:pt x="304" y="0"/>
                        <a:pt x="1" y="321"/>
                        <a:pt x="1" y="703"/>
                      </a:cubicBezTo>
                      <a:cubicBezTo>
                        <a:pt x="1" y="1103"/>
                        <a:pt x="334" y="1437"/>
                        <a:pt x="735" y="1437"/>
                      </a:cubicBezTo>
                      <a:lnTo>
                        <a:pt x="42831" y="1437"/>
                      </a:lnTo>
                      <a:cubicBezTo>
                        <a:pt x="43232" y="1437"/>
                        <a:pt x="43565" y="1103"/>
                        <a:pt x="43565" y="703"/>
                      </a:cubicBezTo>
                      <a:cubicBezTo>
                        <a:pt x="43565" y="303"/>
                        <a:pt x="43232" y="2"/>
                        <a:pt x="42831" y="2"/>
                      </a:cubicBezTo>
                      <a:lnTo>
                        <a:pt x="735" y="2"/>
                      </a:lnTo>
                      <a:cubicBezTo>
                        <a:pt x="716" y="1"/>
                        <a:pt x="698" y="0"/>
                        <a:pt x="68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405;p41"/>
                <p:cNvSpPr/>
                <p:nvPr/>
              </p:nvSpPr>
              <p:spPr>
                <a:xfrm>
                  <a:off x="8065563" y="504125"/>
                  <a:ext cx="128450" cy="110600"/>
                </a:xfrm>
                <a:custGeom>
                  <a:avLst/>
                  <a:gdLst/>
                  <a:ahLst/>
                  <a:cxnLst/>
                  <a:rect l="l" t="t" r="r" b="b"/>
                  <a:pathLst>
                    <a:path w="5138" h="4424" extrusionOk="0">
                      <a:moveTo>
                        <a:pt x="2936" y="0"/>
                      </a:moveTo>
                      <a:cubicBezTo>
                        <a:pt x="1001" y="0"/>
                        <a:pt x="0" y="2402"/>
                        <a:pt x="1401" y="3770"/>
                      </a:cubicBezTo>
                      <a:cubicBezTo>
                        <a:pt x="1843" y="4222"/>
                        <a:pt x="2388" y="4424"/>
                        <a:pt x="2925" y="4424"/>
                      </a:cubicBezTo>
                      <a:cubicBezTo>
                        <a:pt x="4051" y="4424"/>
                        <a:pt x="5137" y="3535"/>
                        <a:pt x="5137" y="2202"/>
                      </a:cubicBezTo>
                      <a:cubicBezTo>
                        <a:pt x="5137"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406;p41"/>
                <p:cNvSpPr/>
                <p:nvPr/>
              </p:nvSpPr>
              <p:spPr>
                <a:xfrm>
                  <a:off x="7487638" y="802658"/>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407;p41"/>
                <p:cNvSpPr/>
                <p:nvPr/>
              </p:nvSpPr>
              <p:spPr>
                <a:xfrm>
                  <a:off x="8876963" y="559150"/>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408;p41"/>
                <p:cNvSpPr/>
                <p:nvPr/>
              </p:nvSpPr>
              <p:spPr>
                <a:xfrm>
                  <a:off x="8876963" y="5591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409;p41"/>
                <p:cNvSpPr/>
                <p:nvPr/>
              </p:nvSpPr>
              <p:spPr>
                <a:xfrm>
                  <a:off x="8909488" y="526625"/>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410;p41"/>
                <p:cNvSpPr/>
                <p:nvPr/>
              </p:nvSpPr>
              <p:spPr>
                <a:xfrm>
                  <a:off x="8909488" y="526625"/>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411;p41"/>
                <p:cNvSpPr/>
                <p:nvPr/>
              </p:nvSpPr>
              <p:spPr>
                <a:xfrm>
                  <a:off x="7670263" y="784325"/>
                  <a:ext cx="1089150" cy="36700"/>
                </a:xfrm>
                <a:custGeom>
                  <a:avLst/>
                  <a:gdLst/>
                  <a:ahLst/>
                  <a:cxnLst/>
                  <a:rect l="l" t="t" r="r" b="b"/>
                  <a:pathLst>
                    <a:path w="43566" h="1468" extrusionOk="0">
                      <a:moveTo>
                        <a:pt x="735" y="0"/>
                      </a:moveTo>
                      <a:cubicBezTo>
                        <a:pt x="334" y="0"/>
                        <a:pt x="1" y="334"/>
                        <a:pt x="1" y="734"/>
                      </a:cubicBezTo>
                      <a:cubicBezTo>
                        <a:pt x="1" y="1134"/>
                        <a:pt x="334" y="1468"/>
                        <a:pt x="735" y="1468"/>
                      </a:cubicBezTo>
                      <a:lnTo>
                        <a:pt x="42831" y="1468"/>
                      </a:lnTo>
                      <a:cubicBezTo>
                        <a:pt x="43232" y="1468"/>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7867913" y="747625"/>
                  <a:ext cx="128450" cy="110250"/>
                </a:xfrm>
                <a:custGeom>
                  <a:avLst/>
                  <a:gdLst/>
                  <a:ahLst/>
                  <a:cxnLst/>
                  <a:rect l="l" t="t" r="r" b="b"/>
                  <a:pathLst>
                    <a:path w="5138" h="4410" extrusionOk="0">
                      <a:moveTo>
                        <a:pt x="2936" y="1"/>
                      </a:moveTo>
                      <a:cubicBezTo>
                        <a:pt x="968" y="1"/>
                        <a:pt x="1" y="2369"/>
                        <a:pt x="1368" y="3770"/>
                      </a:cubicBezTo>
                      <a:cubicBezTo>
                        <a:pt x="1820" y="4211"/>
                        <a:pt x="2373" y="4409"/>
                        <a:pt x="2914" y="4409"/>
                      </a:cubicBezTo>
                      <a:cubicBezTo>
                        <a:pt x="4051" y="4409"/>
                        <a:pt x="5138" y="3535"/>
                        <a:pt x="5138" y="2202"/>
                      </a:cubicBezTo>
                      <a:cubicBezTo>
                        <a:pt x="5138" y="1001"/>
                        <a:pt x="4137" y="1"/>
                        <a:pt x="293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876963" y="8026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414;p41"/>
                <p:cNvSpPr/>
                <p:nvPr/>
              </p:nvSpPr>
              <p:spPr>
                <a:xfrm>
                  <a:off x="8876963" y="8026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p:nvPr/>
              </p:nvSpPr>
              <p:spPr>
                <a:xfrm>
                  <a:off x="8909488" y="770150"/>
                  <a:ext cx="25" cy="65075"/>
                </a:xfrm>
                <a:custGeom>
                  <a:avLst/>
                  <a:gdLst/>
                  <a:ahLst/>
                  <a:cxnLst/>
                  <a:rect l="l" t="t" r="r" b="b"/>
                  <a:pathLst>
                    <a:path w="1" h="2603" extrusionOk="0">
                      <a:moveTo>
                        <a:pt x="1" y="0"/>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416;p41"/>
                <p:cNvSpPr/>
                <p:nvPr/>
              </p:nvSpPr>
              <p:spPr>
                <a:xfrm>
                  <a:off x="8909488" y="770150"/>
                  <a:ext cx="25" cy="65075"/>
                </a:xfrm>
                <a:custGeom>
                  <a:avLst/>
                  <a:gdLst/>
                  <a:ahLst/>
                  <a:cxnLst/>
                  <a:rect l="l" t="t" r="r" b="b"/>
                  <a:pathLst>
                    <a:path w="1" h="2603" fill="none" extrusionOk="0">
                      <a:moveTo>
                        <a:pt x="1" y="0"/>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417;p41"/>
                <p:cNvSpPr/>
                <p:nvPr/>
              </p:nvSpPr>
              <p:spPr>
                <a:xfrm>
                  <a:off x="7670263" y="1027825"/>
                  <a:ext cx="1089150" cy="35875"/>
                </a:xfrm>
                <a:custGeom>
                  <a:avLst/>
                  <a:gdLst/>
                  <a:ahLst/>
                  <a:cxnLst/>
                  <a:rect l="l" t="t" r="r" b="b"/>
                  <a:pathLst>
                    <a:path w="43566" h="1435" extrusionOk="0">
                      <a:moveTo>
                        <a:pt x="735" y="1"/>
                      </a:moveTo>
                      <a:cubicBezTo>
                        <a:pt x="334" y="1"/>
                        <a:pt x="1" y="334"/>
                        <a:pt x="1" y="734"/>
                      </a:cubicBezTo>
                      <a:cubicBezTo>
                        <a:pt x="1" y="1135"/>
                        <a:pt x="334" y="1435"/>
                        <a:pt x="735" y="1435"/>
                      </a:cubicBezTo>
                      <a:lnTo>
                        <a:pt x="42831" y="1435"/>
                      </a:lnTo>
                      <a:cubicBezTo>
                        <a:pt x="43232" y="1435"/>
                        <a:pt x="43565" y="1135"/>
                        <a:pt x="43565" y="734"/>
                      </a:cubicBezTo>
                      <a:cubicBezTo>
                        <a:pt x="43565" y="334"/>
                        <a:pt x="43232" y="1"/>
                        <a:pt x="4283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418;p41"/>
                <p:cNvSpPr/>
                <p:nvPr/>
              </p:nvSpPr>
              <p:spPr>
                <a:xfrm>
                  <a:off x="8235688" y="991125"/>
                  <a:ext cx="128450" cy="109825"/>
                </a:xfrm>
                <a:custGeom>
                  <a:avLst/>
                  <a:gdLst/>
                  <a:ahLst/>
                  <a:cxnLst/>
                  <a:rect l="l" t="t" r="r" b="b"/>
                  <a:pathLst>
                    <a:path w="5138" h="4393" extrusionOk="0">
                      <a:moveTo>
                        <a:pt x="2935" y="1"/>
                      </a:moveTo>
                      <a:cubicBezTo>
                        <a:pt x="967" y="1"/>
                        <a:pt x="0" y="2369"/>
                        <a:pt x="1368" y="3737"/>
                      </a:cubicBezTo>
                      <a:cubicBezTo>
                        <a:pt x="1821" y="4190"/>
                        <a:pt x="2376" y="4392"/>
                        <a:pt x="2919" y="4392"/>
                      </a:cubicBezTo>
                      <a:cubicBezTo>
                        <a:pt x="4054" y="4392"/>
                        <a:pt x="5137" y="3511"/>
                        <a:pt x="5137" y="2202"/>
                      </a:cubicBezTo>
                      <a:cubicBezTo>
                        <a:pt x="5137" y="968"/>
                        <a:pt x="4170" y="1"/>
                        <a:pt x="2935"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419;p41"/>
                <p:cNvSpPr/>
                <p:nvPr/>
              </p:nvSpPr>
              <p:spPr>
                <a:xfrm>
                  <a:off x="8876963" y="10461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420;p41"/>
                <p:cNvSpPr/>
                <p:nvPr/>
              </p:nvSpPr>
              <p:spPr>
                <a:xfrm>
                  <a:off x="8876963" y="10461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41"/>
                <p:cNvSpPr/>
                <p:nvPr/>
              </p:nvSpPr>
              <p:spPr>
                <a:xfrm>
                  <a:off x="8909488" y="1013650"/>
                  <a:ext cx="25" cy="65075"/>
                </a:xfrm>
                <a:custGeom>
                  <a:avLst/>
                  <a:gdLst/>
                  <a:ahLst/>
                  <a:cxnLst/>
                  <a:rect l="l" t="t" r="r" b="b"/>
                  <a:pathLst>
                    <a:path w="1" h="2603" extrusionOk="0">
                      <a:moveTo>
                        <a:pt x="1" y="1"/>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422;p41"/>
                <p:cNvSpPr/>
                <p:nvPr/>
              </p:nvSpPr>
              <p:spPr>
                <a:xfrm>
                  <a:off x="8909488" y="1013650"/>
                  <a:ext cx="25" cy="65075"/>
                </a:xfrm>
                <a:custGeom>
                  <a:avLst/>
                  <a:gdLst/>
                  <a:ahLst/>
                  <a:cxnLst/>
                  <a:rect l="l" t="t" r="r" b="b"/>
                  <a:pathLst>
                    <a:path w="1" h="2603" fill="none" extrusionOk="0">
                      <a:moveTo>
                        <a:pt x="1" y="1"/>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423;p41"/>
                <p:cNvSpPr/>
                <p:nvPr/>
              </p:nvSpPr>
              <p:spPr>
                <a:xfrm>
                  <a:off x="7487638" y="559567"/>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424;p41"/>
                <p:cNvSpPr/>
                <p:nvPr/>
              </p:nvSpPr>
              <p:spPr>
                <a:xfrm>
                  <a:off x="7487638" y="10457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425" name="Google Shape;425;p41"/>
            <p:cNvGrpSpPr/>
            <p:nvPr/>
          </p:nvGrpSpPr>
          <p:grpSpPr>
            <a:xfrm>
              <a:off x="5657488" y="860177"/>
              <a:ext cx="1869520" cy="3423146"/>
              <a:chOff x="3194125" y="1741700"/>
              <a:chExt cx="1204200" cy="2204925"/>
            </a:xfrm>
          </p:grpSpPr>
          <p:sp>
            <p:nvSpPr>
              <p:cNvPr id="426" name="Google Shape;426;p41"/>
              <p:cNvSpPr/>
              <p:nvPr/>
            </p:nvSpPr>
            <p:spPr>
              <a:xfrm>
                <a:off x="4271550" y="18142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427;p41"/>
              <p:cNvSpPr/>
              <p:nvPr/>
            </p:nvSpPr>
            <p:spPr>
              <a:xfrm>
                <a:off x="4271550" y="18142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428;p41"/>
              <p:cNvSpPr/>
              <p:nvPr/>
            </p:nvSpPr>
            <p:spPr>
              <a:xfrm>
                <a:off x="4271550" y="20577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429;p41"/>
              <p:cNvSpPr/>
              <p:nvPr/>
            </p:nvSpPr>
            <p:spPr>
              <a:xfrm>
                <a:off x="4271550" y="20577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430;p41"/>
              <p:cNvSpPr/>
              <p:nvPr/>
            </p:nvSpPr>
            <p:spPr>
              <a:xfrm>
                <a:off x="3194125" y="1741700"/>
                <a:ext cx="1204200" cy="2204925"/>
              </a:xfrm>
              <a:custGeom>
                <a:avLst/>
                <a:gdLst/>
                <a:ahLst/>
                <a:cxnLst/>
                <a:rect l="l" t="t" r="r" b="b"/>
                <a:pathLst>
                  <a:path w="48168" h="88197" extrusionOk="0">
                    <a:moveTo>
                      <a:pt x="5004" y="0"/>
                    </a:moveTo>
                    <a:cubicBezTo>
                      <a:pt x="2235" y="0"/>
                      <a:pt x="0" y="2235"/>
                      <a:pt x="0" y="5004"/>
                    </a:cubicBezTo>
                    <a:lnTo>
                      <a:pt x="0" y="83193"/>
                    </a:lnTo>
                    <a:cubicBezTo>
                      <a:pt x="0" y="85962"/>
                      <a:pt x="2235" y="88197"/>
                      <a:pt x="5004" y="88197"/>
                    </a:cubicBezTo>
                    <a:lnTo>
                      <a:pt x="43164" y="88197"/>
                    </a:lnTo>
                    <a:cubicBezTo>
                      <a:pt x="45933" y="88197"/>
                      <a:pt x="48168" y="85962"/>
                      <a:pt x="48168" y="83193"/>
                    </a:cubicBezTo>
                    <a:lnTo>
                      <a:pt x="48168" y="5004"/>
                    </a:lnTo>
                    <a:cubicBezTo>
                      <a:pt x="48168" y="2235"/>
                      <a:pt x="45933" y="0"/>
                      <a:pt x="4316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431;p41"/>
              <p:cNvSpPr/>
              <p:nvPr/>
            </p:nvSpPr>
            <p:spPr>
              <a:xfrm>
                <a:off x="3258325" y="1905975"/>
                <a:ext cx="1075800" cy="1813825"/>
              </a:xfrm>
              <a:custGeom>
                <a:avLst/>
                <a:gdLst/>
                <a:ahLst/>
                <a:cxnLst/>
                <a:rect l="l" t="t" r="r" b="b"/>
                <a:pathLst>
                  <a:path w="43032" h="72553" extrusionOk="0">
                    <a:moveTo>
                      <a:pt x="3203" y="0"/>
                    </a:moveTo>
                    <a:cubicBezTo>
                      <a:pt x="1435" y="0"/>
                      <a:pt x="1" y="1435"/>
                      <a:pt x="1" y="3203"/>
                    </a:cubicBezTo>
                    <a:lnTo>
                      <a:pt x="1" y="69350"/>
                    </a:lnTo>
                    <a:cubicBezTo>
                      <a:pt x="1" y="71118"/>
                      <a:pt x="1435" y="72552"/>
                      <a:pt x="3203" y="72552"/>
                    </a:cubicBezTo>
                    <a:lnTo>
                      <a:pt x="39829" y="72552"/>
                    </a:lnTo>
                    <a:cubicBezTo>
                      <a:pt x="41597" y="72552"/>
                      <a:pt x="43031" y="71118"/>
                      <a:pt x="43031" y="69350"/>
                    </a:cubicBezTo>
                    <a:lnTo>
                      <a:pt x="43031" y="3203"/>
                    </a:lnTo>
                    <a:cubicBezTo>
                      <a:pt x="43031" y="1435"/>
                      <a:pt x="41597" y="0"/>
                      <a:pt x="398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432;p41"/>
              <p:cNvSpPr/>
              <p:nvPr/>
            </p:nvSpPr>
            <p:spPr>
              <a:xfrm>
                <a:off x="3568550" y="1809225"/>
                <a:ext cx="455350" cy="45075"/>
              </a:xfrm>
              <a:custGeom>
                <a:avLst/>
                <a:gdLst/>
                <a:ahLst/>
                <a:cxnLst/>
                <a:rect l="l" t="t" r="r" b="b"/>
                <a:pathLst>
                  <a:path w="18214" h="1803" extrusionOk="0">
                    <a:moveTo>
                      <a:pt x="868" y="1"/>
                    </a:moveTo>
                    <a:cubicBezTo>
                      <a:pt x="368" y="1"/>
                      <a:pt x="1" y="401"/>
                      <a:pt x="1" y="902"/>
                    </a:cubicBezTo>
                    <a:cubicBezTo>
                      <a:pt x="1" y="1402"/>
                      <a:pt x="368" y="1802"/>
                      <a:pt x="868" y="1802"/>
                    </a:cubicBezTo>
                    <a:lnTo>
                      <a:pt x="17346" y="1802"/>
                    </a:lnTo>
                    <a:cubicBezTo>
                      <a:pt x="17847" y="1802"/>
                      <a:pt x="18214" y="1402"/>
                      <a:pt x="18214" y="902"/>
                    </a:cubicBezTo>
                    <a:cubicBezTo>
                      <a:pt x="18214" y="401"/>
                      <a:pt x="17847" y="1"/>
                      <a:pt x="17346"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433;p41"/>
              <p:cNvSpPr/>
              <p:nvPr/>
            </p:nvSpPr>
            <p:spPr>
              <a:xfrm>
                <a:off x="3735350" y="3783150"/>
                <a:ext cx="105925" cy="90850"/>
              </a:xfrm>
              <a:custGeom>
                <a:avLst/>
                <a:gdLst/>
                <a:ahLst/>
                <a:cxnLst/>
                <a:rect l="l" t="t" r="r" b="b"/>
                <a:pathLst>
                  <a:path w="4237" h="3634" extrusionOk="0">
                    <a:moveTo>
                      <a:pt x="2435" y="1"/>
                    </a:moveTo>
                    <a:cubicBezTo>
                      <a:pt x="834" y="1"/>
                      <a:pt x="0" y="1935"/>
                      <a:pt x="1168" y="3103"/>
                    </a:cubicBezTo>
                    <a:cubicBezTo>
                      <a:pt x="1534" y="3469"/>
                      <a:pt x="1983" y="3633"/>
                      <a:pt x="2424" y="3633"/>
                    </a:cubicBezTo>
                    <a:cubicBezTo>
                      <a:pt x="3349" y="3633"/>
                      <a:pt x="4236" y="2909"/>
                      <a:pt x="4236" y="1802"/>
                    </a:cubicBezTo>
                    <a:cubicBezTo>
                      <a:pt x="4236" y="801"/>
                      <a:pt x="3436" y="1"/>
                      <a:pt x="2435"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434;p41"/>
              <p:cNvSpPr/>
              <p:nvPr/>
            </p:nvSpPr>
            <p:spPr>
              <a:xfrm>
                <a:off x="3455150" y="3794000"/>
                <a:ext cx="64225" cy="25"/>
              </a:xfrm>
              <a:custGeom>
                <a:avLst/>
                <a:gdLst/>
                <a:ahLst/>
                <a:cxnLst/>
                <a:rect l="l" t="t" r="r" b="b"/>
                <a:pathLst>
                  <a:path w="2569" h="1" extrusionOk="0">
                    <a:moveTo>
                      <a:pt x="0" y="0"/>
                    </a:moveTo>
                    <a:lnTo>
                      <a:pt x="2569" y="0"/>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435;p41"/>
              <p:cNvSpPr/>
              <p:nvPr/>
            </p:nvSpPr>
            <p:spPr>
              <a:xfrm>
                <a:off x="3455150" y="3794000"/>
                <a:ext cx="64225" cy="25"/>
              </a:xfrm>
              <a:custGeom>
                <a:avLst/>
                <a:gdLst/>
                <a:ahLst/>
                <a:cxnLst/>
                <a:rect l="l" t="t" r="r" b="b"/>
                <a:pathLst>
                  <a:path w="2569" h="1" fill="none" extrusionOk="0">
                    <a:moveTo>
                      <a:pt x="0" y="0"/>
                    </a:moveTo>
                    <a:lnTo>
                      <a:pt x="2569"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436;p41"/>
              <p:cNvSpPr/>
              <p:nvPr/>
            </p:nvSpPr>
            <p:spPr>
              <a:xfrm>
                <a:off x="3455150" y="3828175"/>
                <a:ext cx="64225" cy="25"/>
              </a:xfrm>
              <a:custGeom>
                <a:avLst/>
                <a:gdLst/>
                <a:ahLst/>
                <a:cxnLst/>
                <a:rect l="l" t="t" r="r" b="b"/>
                <a:pathLst>
                  <a:path w="2569" h="1" extrusionOk="0">
                    <a:moveTo>
                      <a:pt x="0" y="1"/>
                    </a:moveTo>
                    <a:lnTo>
                      <a:pt x="2569" y="1"/>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437;p41"/>
              <p:cNvSpPr/>
              <p:nvPr/>
            </p:nvSpPr>
            <p:spPr>
              <a:xfrm>
                <a:off x="3455150" y="3828175"/>
                <a:ext cx="64225" cy="25"/>
              </a:xfrm>
              <a:custGeom>
                <a:avLst/>
                <a:gdLst/>
                <a:ahLst/>
                <a:cxnLst/>
                <a:rect l="l" t="t" r="r" b="b"/>
                <a:pathLst>
                  <a:path w="2569" h="1" fill="none" extrusionOk="0">
                    <a:moveTo>
                      <a:pt x="0" y="1"/>
                    </a:moveTo>
                    <a:lnTo>
                      <a:pt x="2569"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438;p41"/>
              <p:cNvSpPr/>
              <p:nvPr/>
            </p:nvSpPr>
            <p:spPr>
              <a:xfrm>
                <a:off x="4071400" y="3783150"/>
                <a:ext cx="65925" cy="90100"/>
              </a:xfrm>
              <a:custGeom>
                <a:avLst/>
                <a:gdLst/>
                <a:ahLst/>
                <a:cxnLst/>
                <a:rect l="l" t="t" r="r" b="b"/>
                <a:pathLst>
                  <a:path w="2637" h="3604" extrusionOk="0">
                    <a:moveTo>
                      <a:pt x="1" y="1"/>
                    </a:moveTo>
                    <a:lnTo>
                      <a:pt x="1" y="3603"/>
                    </a:lnTo>
                    <a:lnTo>
                      <a:pt x="2636" y="1802"/>
                    </a:lnTo>
                    <a:lnTo>
                      <a:pt x="1" y="1"/>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439;p41"/>
              <p:cNvSpPr/>
              <p:nvPr/>
            </p:nvSpPr>
            <p:spPr>
              <a:xfrm>
                <a:off x="33459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41"/>
              <p:cNvSpPr/>
              <p:nvPr/>
            </p:nvSpPr>
            <p:spPr>
              <a:xfrm>
                <a:off x="36678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41"/>
              <p:cNvSpPr/>
              <p:nvPr/>
            </p:nvSpPr>
            <p:spPr>
              <a:xfrm>
                <a:off x="3989675" y="3342000"/>
                <a:ext cx="256875" cy="256875"/>
              </a:xfrm>
              <a:custGeom>
                <a:avLst/>
                <a:gdLst/>
                <a:ahLst/>
                <a:cxnLst/>
                <a:rect l="l" t="t" r="r" b="b"/>
                <a:pathLst>
                  <a:path w="10275" h="10275" extrusionOk="0">
                    <a:moveTo>
                      <a:pt x="2336" y="1"/>
                    </a:moveTo>
                    <a:cubicBezTo>
                      <a:pt x="1035" y="1"/>
                      <a:pt x="1" y="1068"/>
                      <a:pt x="1" y="2369"/>
                    </a:cubicBezTo>
                    <a:lnTo>
                      <a:pt x="1" y="7940"/>
                    </a:lnTo>
                    <a:cubicBezTo>
                      <a:pt x="1" y="9240"/>
                      <a:pt x="1035" y="10275"/>
                      <a:pt x="2336" y="10275"/>
                    </a:cubicBezTo>
                    <a:lnTo>
                      <a:pt x="7940" y="10275"/>
                    </a:lnTo>
                    <a:cubicBezTo>
                      <a:pt x="9241" y="10275"/>
                      <a:pt x="10275" y="9240"/>
                      <a:pt x="10275" y="7940"/>
                    </a:cubicBezTo>
                    <a:lnTo>
                      <a:pt x="10275" y="2369"/>
                    </a:lnTo>
                    <a:cubicBezTo>
                      <a:pt x="10275" y="1068"/>
                      <a:pt x="9241" y="1"/>
                      <a:pt x="7940"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41"/>
              <p:cNvSpPr/>
              <p:nvPr/>
            </p:nvSpPr>
            <p:spPr>
              <a:xfrm>
                <a:off x="33459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41"/>
              <p:cNvSpPr/>
              <p:nvPr/>
            </p:nvSpPr>
            <p:spPr>
              <a:xfrm>
                <a:off x="36678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41"/>
              <p:cNvSpPr/>
              <p:nvPr/>
            </p:nvSpPr>
            <p:spPr>
              <a:xfrm>
                <a:off x="3989675" y="3013425"/>
                <a:ext cx="256875" cy="256875"/>
              </a:xfrm>
              <a:custGeom>
                <a:avLst/>
                <a:gdLst/>
                <a:ahLst/>
                <a:cxnLst/>
                <a:rect l="l" t="t" r="r" b="b"/>
                <a:pathLst>
                  <a:path w="10275" h="10275" extrusionOk="0">
                    <a:moveTo>
                      <a:pt x="2336" y="1"/>
                    </a:moveTo>
                    <a:cubicBezTo>
                      <a:pt x="1035" y="1"/>
                      <a:pt x="1" y="1035"/>
                      <a:pt x="1" y="2336"/>
                    </a:cubicBezTo>
                    <a:lnTo>
                      <a:pt x="1" y="7940"/>
                    </a:lnTo>
                    <a:cubicBezTo>
                      <a:pt x="1" y="9241"/>
                      <a:pt x="1035" y="10275"/>
                      <a:pt x="2336" y="10275"/>
                    </a:cubicBezTo>
                    <a:lnTo>
                      <a:pt x="7940" y="10275"/>
                    </a:lnTo>
                    <a:cubicBezTo>
                      <a:pt x="9241" y="10275"/>
                      <a:pt x="10275" y="9241"/>
                      <a:pt x="10275" y="7940"/>
                    </a:cubicBezTo>
                    <a:lnTo>
                      <a:pt x="10275" y="2336"/>
                    </a:lnTo>
                    <a:cubicBezTo>
                      <a:pt x="10275" y="1035"/>
                      <a:pt x="9241" y="1"/>
                      <a:pt x="7940"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41"/>
              <p:cNvSpPr/>
              <p:nvPr/>
            </p:nvSpPr>
            <p:spPr>
              <a:xfrm>
                <a:off x="33459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41"/>
              <p:cNvSpPr/>
              <p:nvPr/>
            </p:nvSpPr>
            <p:spPr>
              <a:xfrm>
                <a:off x="36678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41"/>
              <p:cNvSpPr/>
              <p:nvPr/>
            </p:nvSpPr>
            <p:spPr>
              <a:xfrm>
                <a:off x="3989675" y="2684025"/>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41"/>
              <p:cNvSpPr/>
              <p:nvPr/>
            </p:nvSpPr>
            <p:spPr>
              <a:xfrm>
                <a:off x="33459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41"/>
              <p:cNvSpPr/>
              <p:nvPr/>
            </p:nvSpPr>
            <p:spPr>
              <a:xfrm>
                <a:off x="36678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41"/>
              <p:cNvSpPr/>
              <p:nvPr/>
            </p:nvSpPr>
            <p:spPr>
              <a:xfrm>
                <a:off x="3989675" y="2355450"/>
                <a:ext cx="256875" cy="256875"/>
              </a:xfrm>
              <a:custGeom>
                <a:avLst/>
                <a:gdLst/>
                <a:ahLst/>
                <a:cxnLst/>
                <a:rect l="l" t="t" r="r" b="b"/>
                <a:pathLst>
                  <a:path w="10275" h="10275" extrusionOk="0">
                    <a:moveTo>
                      <a:pt x="2336" y="1"/>
                    </a:moveTo>
                    <a:cubicBezTo>
                      <a:pt x="1035" y="1"/>
                      <a:pt x="1" y="1035"/>
                      <a:pt x="1" y="2369"/>
                    </a:cubicBezTo>
                    <a:lnTo>
                      <a:pt x="1" y="7940"/>
                    </a:lnTo>
                    <a:cubicBezTo>
                      <a:pt x="1" y="9241"/>
                      <a:pt x="1035" y="10275"/>
                      <a:pt x="2336" y="10275"/>
                    </a:cubicBezTo>
                    <a:lnTo>
                      <a:pt x="7940" y="10275"/>
                    </a:lnTo>
                    <a:cubicBezTo>
                      <a:pt x="9241" y="10275"/>
                      <a:pt x="10275" y="9241"/>
                      <a:pt x="10275" y="7940"/>
                    </a:cubicBezTo>
                    <a:lnTo>
                      <a:pt x="10275" y="2369"/>
                    </a:lnTo>
                    <a:cubicBezTo>
                      <a:pt x="10275" y="1035"/>
                      <a:pt x="9241" y="1"/>
                      <a:pt x="7940"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1"/>
              <p:cNvSpPr/>
              <p:nvPr/>
            </p:nvSpPr>
            <p:spPr>
              <a:xfrm>
                <a:off x="33459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1"/>
              <p:cNvSpPr/>
              <p:nvPr/>
            </p:nvSpPr>
            <p:spPr>
              <a:xfrm>
                <a:off x="36678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453;p41"/>
              <p:cNvSpPr/>
              <p:nvPr/>
            </p:nvSpPr>
            <p:spPr>
              <a:xfrm>
                <a:off x="3989675" y="2026050"/>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54" name="Google Shape;454;p41"/>
            <p:cNvGrpSpPr/>
            <p:nvPr/>
          </p:nvGrpSpPr>
          <p:grpSpPr>
            <a:xfrm>
              <a:off x="7974742" y="3946863"/>
              <a:ext cx="624625" cy="830925"/>
              <a:chOff x="4863650" y="3815375"/>
              <a:chExt cx="624625" cy="830925"/>
            </a:xfrm>
          </p:grpSpPr>
          <p:sp>
            <p:nvSpPr>
              <p:cNvPr id="455" name="Google Shape;455;p4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456;p4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457;p4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8" name="Google Shape;458;p4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459;p4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0" name="Google Shape;460;p4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461;p4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2" name="Google Shape;462;p41"/>
            <p:cNvGrpSpPr/>
            <p:nvPr/>
          </p:nvGrpSpPr>
          <p:grpSpPr>
            <a:xfrm>
              <a:off x="8029198" y="1633284"/>
              <a:ext cx="579793" cy="477211"/>
              <a:chOff x="4559250" y="2583950"/>
              <a:chExt cx="527900" cy="434500"/>
            </a:xfrm>
          </p:grpSpPr>
          <p:sp>
            <p:nvSpPr>
              <p:cNvPr id="463" name="Google Shape;463;p41"/>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464;p41"/>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5" name="Google Shape;465;p41"/>
            <p:cNvGrpSpPr/>
            <p:nvPr/>
          </p:nvGrpSpPr>
          <p:grpSpPr>
            <a:xfrm>
              <a:off x="7859321" y="2343951"/>
              <a:ext cx="919607" cy="794345"/>
              <a:chOff x="5203050" y="2778050"/>
              <a:chExt cx="837300" cy="723250"/>
            </a:xfrm>
          </p:grpSpPr>
          <p:sp>
            <p:nvSpPr>
              <p:cNvPr id="466" name="Google Shape;466;p4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7" name="Google Shape;467;p4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68" name="Google Shape;468;p41"/>
            <p:cNvSpPr/>
            <p:nvPr/>
          </p:nvSpPr>
          <p:spPr>
            <a:xfrm>
              <a:off x="8148545" y="3371753"/>
              <a:ext cx="340748" cy="341654"/>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469;p41"/>
            <p:cNvSpPr/>
            <p:nvPr/>
          </p:nvSpPr>
          <p:spPr>
            <a:xfrm>
              <a:off x="7097680" y="455093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470;p41"/>
            <p:cNvSpPr/>
            <p:nvPr/>
          </p:nvSpPr>
          <p:spPr>
            <a:xfrm>
              <a:off x="6012324" y="365709"/>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1" name="Google Shape;471;p41"/>
            <p:cNvSpPr/>
            <p:nvPr/>
          </p:nvSpPr>
          <p:spPr>
            <a:xfrm>
              <a:off x="6012324" y="4531613"/>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72" name="Google Shape;472;p41"/>
          <p:cNvSpPr/>
          <p:nvPr/>
        </p:nvSpPr>
        <p:spPr>
          <a:xfrm>
            <a:off x="218086" y="1092650"/>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音訊 1">
            <a:hlinkClick r:id="" action="ppaction://media"/>
            <a:extLst>
              <a:ext uri="{FF2B5EF4-FFF2-40B4-BE49-F238E27FC236}">
                <a16:creationId xmlns:a16="http://schemas.microsoft.com/office/drawing/2014/main" id="{00BF432A-3F9D-4270-BAA5-7E4415E162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80385952"/>
      </p:ext>
    </p:extLst>
  </p:cSld>
  <p:clrMapOvr>
    <a:masterClrMapping/>
  </p:clrMapOvr>
  <mc:AlternateContent xmlns:mc="http://schemas.openxmlformats.org/markup-compatibility/2006">
    <mc:Choice xmlns:p14="http://schemas.microsoft.com/office/powerpoint/2010/main" Requires="p14">
      <p:transition spd="slow" p14:dur="1400" advTm="5699">
        <p14:doors dir="vert"/>
      </p:transition>
    </mc:Choice>
    <mc:Fallback>
      <p:transition spd="slow" advTm="56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87"/>
                                        </p:tgtEl>
                                        <p:attrNameLst>
                                          <p:attrName>style.visibility</p:attrName>
                                        </p:attrNameLst>
                                      </p:cBhvr>
                                      <p:to>
                                        <p:strVal val="visible"/>
                                      </p:to>
                                    </p:set>
                                    <p:animEffect transition="in" filter="fade">
                                      <p:cBhvr>
                                        <p:cTn id="9" dur="500"/>
                                        <p:tgtEl>
                                          <p:spTgt spid="38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88"/>
                                        </p:tgtEl>
                                        <p:attrNameLst>
                                          <p:attrName>style.visibility</p:attrName>
                                        </p:attrNameLst>
                                      </p:cBhvr>
                                      <p:to>
                                        <p:strVal val="visible"/>
                                      </p:to>
                                    </p:set>
                                    <p:animEffect transition="in" filter="fade">
                                      <p:cBhvr>
                                        <p:cTn id="12" dur="500"/>
                                        <p:tgtEl>
                                          <p:spTgt spid="38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9"/>
                                        </p:tgtEl>
                                        <p:attrNameLst>
                                          <p:attrName>style.visibility</p:attrName>
                                        </p:attrNameLst>
                                      </p:cBhvr>
                                      <p:to>
                                        <p:strVal val="visible"/>
                                      </p:to>
                                    </p:set>
                                    <p:animEffect transition="in" filter="fade">
                                      <p:cBhvr>
                                        <p:cTn id="15" dur="500"/>
                                        <p:tgtEl>
                                          <p:spTgt spid="3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0"/>
                                        </p:tgtEl>
                                        <p:attrNameLst>
                                          <p:attrName>style.visibility</p:attrName>
                                        </p:attrNameLst>
                                      </p:cBhvr>
                                      <p:to>
                                        <p:strVal val="visible"/>
                                      </p:to>
                                    </p:set>
                                    <p:animEffect transition="in" filter="fade">
                                      <p:cBhvr>
                                        <p:cTn id="18" dur="500"/>
                                        <p:tgtEl>
                                          <p:spTgt spid="3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animEffect transition="in" filter="fade">
                                      <p:cBhvr>
                                        <p:cTn id="21" dur="500"/>
                                        <p:tgtEl>
                                          <p:spTgt spid="39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2">
                                            <p:txEl>
                                              <p:pRg st="0" end="0"/>
                                            </p:txEl>
                                          </p:spTgt>
                                        </p:tgtEl>
                                        <p:attrNameLst>
                                          <p:attrName>style.visibility</p:attrName>
                                        </p:attrNameLst>
                                      </p:cBhvr>
                                      <p:to>
                                        <p:strVal val="visible"/>
                                      </p:to>
                                    </p:set>
                                    <p:animEffect transition="in" filter="fade">
                                      <p:cBhvr>
                                        <p:cTn id="24" dur="500"/>
                                        <p:tgtEl>
                                          <p:spTgt spid="392">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500"/>
                                        <p:tgtEl>
                                          <p:spTgt spid="3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2"/>
                                        </p:tgtEl>
                                        <p:attrNameLst>
                                          <p:attrName>style.visibility</p:attrName>
                                        </p:attrNameLst>
                                      </p:cBhvr>
                                      <p:to>
                                        <p:strVal val="visible"/>
                                      </p:to>
                                    </p:set>
                                    <p:animEffect transition="in" filter="fade">
                                      <p:cBhvr>
                                        <p:cTn id="30"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387" grpId="0" animBg="1"/>
      <p:bldP spid="388" grpId="0" animBg="1"/>
      <p:bldP spid="389" grpId="0" animBg="1"/>
      <p:bldP spid="390" grpId="0"/>
      <p:bldP spid="391" grpId="0"/>
      <p:bldP spid="392" grpId="0" build="p"/>
      <p:bldP spid="47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latin typeface="Segoe UI"/>
                <a:ea typeface="標楷體"/>
                <a:cs typeface="Segoe UI"/>
              </a:rPr>
              <a:t>Conclusion</a:t>
            </a:r>
            <a:r>
              <a:rPr lang="en-US" sz="4000">
                <a:ea typeface="標楷體"/>
              </a:rPr>
              <a:t>(1/2)</a:t>
            </a:r>
            <a:endParaRPr lang="zh-TW"/>
          </a:p>
        </p:txBody>
      </p:sp>
      <p:sp>
        <p:nvSpPr>
          <p:cNvPr id="2" name="文字方塊 1">
            <a:extLst>
              <a:ext uri="{FF2B5EF4-FFF2-40B4-BE49-F238E27FC236}">
                <a16:creationId xmlns:a16="http://schemas.microsoft.com/office/drawing/2014/main" id="{7D85268F-B5F5-D458-EE31-1AD32B09364A}"/>
              </a:ext>
            </a:extLst>
          </p:cNvPr>
          <p:cNvSpPr txBox="1"/>
          <p:nvPr/>
        </p:nvSpPr>
        <p:spPr>
          <a:xfrm>
            <a:off x="611436" y="1365403"/>
            <a:ext cx="781095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TW" sz="2400" b="1" kern="1200" dirty="0">
                <a:latin typeface="DFKai-SB"/>
                <a:ea typeface="DFKai-SB"/>
              </a:rPr>
              <a:t>Contributions:</a:t>
            </a:r>
          </a:p>
          <a:p>
            <a:pPr marL="457200" indent="-457200" algn="just">
              <a:buAutoNum type="arabicPeriod"/>
            </a:pPr>
            <a:r>
              <a:rPr lang="en-US" altLang="zh-TW" sz="2400" b="1" kern="1200" dirty="0" err="1">
                <a:latin typeface="DFKai-SB"/>
                <a:ea typeface="DFKai-SB"/>
              </a:rPr>
              <a:t>透過AIOT的智慧預測，幫助改善目前國道車輛駕駛做出的選擇</a:t>
            </a:r>
            <a:r>
              <a:rPr lang="en-US" altLang="zh-TW" sz="2400" b="1" kern="1200" dirty="0">
                <a:latin typeface="DFKai-SB"/>
                <a:ea typeface="DFKai-SB"/>
              </a:rPr>
              <a:t>。</a:t>
            </a:r>
          </a:p>
          <a:p>
            <a:pPr marL="457200" indent="-457200" algn="just">
              <a:buAutoNum type="arabicPeriod"/>
            </a:pPr>
            <a:r>
              <a:rPr lang="en-US" altLang="zh-TW" sz="2400" b="1" kern="1200" dirty="0" err="1">
                <a:latin typeface="DFKai-SB"/>
                <a:ea typeface="DFKai-SB"/>
              </a:rPr>
              <a:t>提出的新系統目前可以將即時的畫面做出高效率的處理，可以達到監控多個監視系統的畫面</a:t>
            </a:r>
            <a:r>
              <a:rPr lang="en-US" altLang="zh-TW" sz="2400" b="1" kern="1200" dirty="0">
                <a:latin typeface="DFKai-SB"/>
                <a:ea typeface="DFKai-SB"/>
              </a:rPr>
              <a:t>。</a:t>
            </a:r>
          </a:p>
        </p:txBody>
      </p:sp>
      <p:pic>
        <p:nvPicPr>
          <p:cNvPr id="3" name="音訊 2">
            <a:hlinkClick r:id="" action="ppaction://media"/>
            <a:extLst>
              <a:ext uri="{FF2B5EF4-FFF2-40B4-BE49-F238E27FC236}">
                <a16:creationId xmlns:a16="http://schemas.microsoft.com/office/drawing/2014/main" id="{6B572734-0868-4C3D-BDA2-F7068F2C8F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577605201"/>
      </p:ext>
    </p:extLst>
  </p:cSld>
  <p:clrMapOvr>
    <a:masterClrMapping/>
  </p:clrMapOvr>
  <mc:AlternateContent xmlns:mc="http://schemas.openxmlformats.org/markup-compatibility/2006">
    <mc:Choice xmlns:p14="http://schemas.microsoft.com/office/powerpoint/2010/main" Requires="p14">
      <p:transition spd="slow" p14:dur="1400" advTm="24809">
        <p14:doors dir="vert"/>
      </p:transition>
    </mc:Choice>
    <mc:Fallback>
      <p:transition spd="slow" advTm="24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689" grpId="0" animBg="1"/>
      <p:bldP spid="69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9" name="Google Shape;689;p49"/>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90" name="Google Shape;690;p49"/>
          <p:cNvGrpSpPr/>
          <p:nvPr/>
        </p:nvGrpSpPr>
        <p:grpSpPr>
          <a:xfrm flipH="1">
            <a:off x="132594" y="137100"/>
            <a:ext cx="965350" cy="823275"/>
            <a:chOff x="1481225" y="4240975"/>
            <a:chExt cx="965350" cy="823275"/>
          </a:xfrm>
        </p:grpSpPr>
        <p:sp>
          <p:nvSpPr>
            <p:cNvPr id="691" name="Google Shape;691;p4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692;p4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693;p4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694;p4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5" name="Google Shape;695;p49"/>
          <p:cNvGrpSpPr/>
          <p:nvPr/>
        </p:nvGrpSpPr>
        <p:grpSpPr>
          <a:xfrm>
            <a:off x="8548063" y="494251"/>
            <a:ext cx="460473" cy="461698"/>
            <a:chOff x="133738" y="317889"/>
            <a:chExt cx="460473" cy="461698"/>
          </a:xfrm>
        </p:grpSpPr>
        <p:sp>
          <p:nvSpPr>
            <p:cNvPr id="696" name="Google Shape;696;p4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697;p4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8" name="Google Shape;69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latin typeface="Segoe UI"/>
                <a:ea typeface="標楷體"/>
                <a:cs typeface="Segoe UI"/>
              </a:rPr>
              <a:t>Conclusion</a:t>
            </a:r>
            <a:r>
              <a:rPr lang="en-US" sz="4000">
                <a:ea typeface="標楷體"/>
              </a:rPr>
              <a:t>(2/2)</a:t>
            </a:r>
            <a:endParaRPr lang="zh-TW"/>
          </a:p>
        </p:txBody>
      </p:sp>
      <p:sp>
        <p:nvSpPr>
          <p:cNvPr id="3" name="文字方塊 2">
            <a:extLst>
              <a:ext uri="{FF2B5EF4-FFF2-40B4-BE49-F238E27FC236}">
                <a16:creationId xmlns:a16="http://schemas.microsoft.com/office/drawing/2014/main" id="{E705B5FD-C749-3B46-9178-1C48C363E049}"/>
              </a:ext>
            </a:extLst>
          </p:cNvPr>
          <p:cNvSpPr txBox="1"/>
          <p:nvPr/>
        </p:nvSpPr>
        <p:spPr>
          <a:xfrm>
            <a:off x="611436" y="1365403"/>
            <a:ext cx="816900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TW" sz="2400" b="1" kern="1200" dirty="0">
                <a:latin typeface="DFKai-SB"/>
                <a:ea typeface="DFKai-SB"/>
              </a:rPr>
              <a:t>Research limitations:</a:t>
            </a:r>
          </a:p>
          <a:p>
            <a:pPr marL="457200" indent="-457200" algn="just">
              <a:buAutoNum type="arabicPeriod"/>
            </a:pPr>
            <a:r>
              <a:rPr lang="en-US" altLang="zh-TW" sz="2400" b="1" kern="1200" dirty="0" err="1">
                <a:latin typeface="DFKai-SB"/>
                <a:ea typeface="DFKai-SB"/>
              </a:rPr>
              <a:t>預測未來的模型準確度，因為資料集不夠完整，還不能達到可以擴及任一個路段的使用</a:t>
            </a:r>
            <a:r>
              <a:rPr lang="en-US" altLang="zh-TW" sz="2400" b="1" kern="1200" dirty="0">
                <a:latin typeface="DFKai-SB"/>
                <a:ea typeface="DFKai-SB"/>
              </a:rPr>
              <a:t>。</a:t>
            </a:r>
          </a:p>
          <a:p>
            <a:pPr marL="457200" indent="-457200" algn="just">
              <a:buAutoNum type="arabicPeriod"/>
            </a:pPr>
            <a:endParaRPr lang="en-US" altLang="zh-TW" sz="2400" b="1" kern="1200" dirty="0">
              <a:latin typeface="DFKai-SB"/>
              <a:ea typeface="DFKai-SB"/>
            </a:endParaRPr>
          </a:p>
          <a:p>
            <a:pPr algn="just"/>
            <a:r>
              <a:rPr lang="en-US" altLang="zh-TW" sz="2400" b="1" kern="1200" dirty="0">
                <a:latin typeface="DFKai-SB"/>
                <a:ea typeface="DFKai-SB"/>
              </a:rPr>
              <a:t>Feature works:</a:t>
            </a:r>
          </a:p>
          <a:p>
            <a:pPr marL="457200" indent="-457200" algn="just">
              <a:buAutoNum type="arabicPeriod"/>
            </a:pPr>
            <a:r>
              <a:rPr lang="en-US" altLang="zh-TW" sz="2400" b="1" kern="1200" dirty="0" err="1">
                <a:latin typeface="DFKai-SB"/>
                <a:ea typeface="DFKai-SB"/>
              </a:rPr>
              <a:t>可以做為未來國道交通狀況改善交通的方法</a:t>
            </a:r>
            <a:r>
              <a:rPr lang="en-US" altLang="zh-TW" sz="2400" b="1" kern="1200" dirty="0">
                <a:latin typeface="DFKai-SB"/>
                <a:ea typeface="DFKai-SB"/>
              </a:rPr>
              <a:t>。</a:t>
            </a:r>
          </a:p>
        </p:txBody>
      </p:sp>
      <p:pic>
        <p:nvPicPr>
          <p:cNvPr id="4" name="音訊 3">
            <a:hlinkClick r:id="" action="ppaction://media"/>
            <a:extLst>
              <a:ext uri="{FF2B5EF4-FFF2-40B4-BE49-F238E27FC236}">
                <a16:creationId xmlns:a16="http://schemas.microsoft.com/office/drawing/2014/main" id="{E6BA1CD9-D904-45D2-AD51-81DFB6FAA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34559343"/>
      </p:ext>
    </p:extLst>
  </p:cSld>
  <p:clrMapOvr>
    <a:masterClrMapping/>
  </p:clrMapOvr>
  <mc:AlternateContent xmlns:mc="http://schemas.openxmlformats.org/markup-compatibility/2006">
    <mc:Choice xmlns:p14="http://schemas.microsoft.com/office/powerpoint/2010/main" Requires="p14">
      <p:transition spd="slow" p14:dur="1400" advTm="65863">
        <p14:doors dir="vert"/>
      </p:transition>
    </mc:Choice>
    <mc:Fallback>
      <p:transition spd="slow" advTm="658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689"/>
                                        </p:tgtEl>
                                        <p:attrNameLst>
                                          <p:attrName>style.visibility</p:attrName>
                                        </p:attrNameLst>
                                      </p:cBhvr>
                                      <p:to>
                                        <p:strVal val="visible"/>
                                      </p:to>
                                    </p:set>
                                    <p:animEffect transition="in" filter="fade">
                                      <p:cBhvr>
                                        <p:cTn id="9" dur="500"/>
                                        <p:tgtEl>
                                          <p:spTgt spid="689"/>
                                        </p:tgtEl>
                                      </p:cBhvr>
                                    </p:animEffect>
                                  </p:childTnLst>
                                </p:cTn>
                              </p:par>
                              <p:par>
                                <p:cTn id="10" presetID="10" presetClass="entr" presetSubtype="0" fill="hold"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par>
                                <p:cTn id="13" presetID="10" presetClass="entr" presetSubtype="0" fill="hold" nodeType="withEffect">
                                  <p:stCondLst>
                                    <p:cond delay="0"/>
                                  </p:stCondLst>
                                  <p:childTnLst>
                                    <p:set>
                                      <p:cBhvr>
                                        <p:cTn id="14" dur="1" fill="hold">
                                          <p:stCondLst>
                                            <p:cond delay="0"/>
                                          </p:stCondLst>
                                        </p:cTn>
                                        <p:tgtEl>
                                          <p:spTgt spid="695"/>
                                        </p:tgtEl>
                                        <p:attrNameLst>
                                          <p:attrName>style.visibility</p:attrName>
                                        </p:attrNameLst>
                                      </p:cBhvr>
                                      <p:to>
                                        <p:strVal val="visible"/>
                                      </p:to>
                                    </p:set>
                                    <p:animEffect transition="in" filter="fade">
                                      <p:cBhvr>
                                        <p:cTn id="15" dur="500"/>
                                        <p:tgtEl>
                                          <p:spTgt spid="6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8"/>
                                        </p:tgtEl>
                                        <p:attrNameLst>
                                          <p:attrName>style.visibility</p:attrName>
                                        </p:attrNameLst>
                                      </p:cBhvr>
                                      <p:to>
                                        <p:strVal val="visible"/>
                                      </p:to>
                                    </p:set>
                                    <p:animEffect transition="in" filter="fade">
                                      <p:cBhvr>
                                        <p:cTn id="18" dur="5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689" grpId="0" animBg="1"/>
      <p:bldP spid="6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p:nvPr/>
        </p:nvSpPr>
        <p:spPr>
          <a:xfrm>
            <a:off x="353276" y="784800"/>
            <a:ext cx="4610700"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87;p38"/>
          <p:cNvSpPr txBox="1">
            <a:spLocks noGrp="1"/>
          </p:cNvSpPr>
          <p:nvPr>
            <p:ph type="subTitle" idx="1"/>
          </p:nvPr>
        </p:nvSpPr>
        <p:spPr>
          <a:xfrm>
            <a:off x="699750" y="2462801"/>
            <a:ext cx="3942600" cy="1643400"/>
          </a:xfrm>
          <a:prstGeom prst="rect">
            <a:avLst/>
          </a:prstGeom>
        </p:spPr>
        <p:txBody>
          <a:bodyPr spcFirstLastPara="1" wrap="square" lIns="91425" tIns="91425" rIns="91425" bIns="91425" anchor="ctr" anchorCtr="0">
            <a:noAutofit/>
          </a:bodyPr>
          <a:lstStyle/>
          <a:p>
            <a:pPr marL="342900" indent="-342900" algn="l">
              <a:lnSpc>
                <a:spcPct val="114999"/>
              </a:lnSpc>
              <a:buAutoNum type="arabicPeriod"/>
            </a:pPr>
            <a:r>
              <a:rPr lang="zh-TW" altLang="en-US" sz="1800">
                <a:solidFill>
                  <a:srgbClr val="191919"/>
                </a:solidFill>
                <a:latin typeface="DFKai-SB"/>
                <a:ea typeface="DFKai-SB"/>
              </a:rPr>
              <a:t>現代家庭幾乎每個人都有自己的車</a:t>
            </a:r>
            <a:r>
              <a:rPr lang="zh-TW" sz="1800">
                <a:solidFill>
                  <a:srgbClr val="191919"/>
                </a:solidFill>
                <a:latin typeface="DFKai-SB"/>
                <a:ea typeface="DFKai-SB"/>
              </a:rPr>
              <a:t>，使得路上行駛中的車輛數也</a:t>
            </a:r>
            <a:r>
              <a:rPr lang="zh-TW" altLang="en-US" sz="1800">
                <a:solidFill>
                  <a:srgbClr val="191919"/>
                </a:solidFill>
                <a:latin typeface="DFKai-SB"/>
                <a:ea typeface="DFKai-SB"/>
              </a:rPr>
              <a:t>隨</a:t>
            </a:r>
            <a:r>
              <a:rPr lang="zh-TW" sz="1800">
                <a:solidFill>
                  <a:srgbClr val="191919"/>
                </a:solidFill>
                <a:latin typeface="DFKai-SB"/>
                <a:ea typeface="DFKai-SB"/>
              </a:rPr>
              <a:t>著增加，進而帶來</a:t>
            </a:r>
            <a:r>
              <a:rPr lang="zh-TW" altLang="en-US" sz="1800">
                <a:solidFill>
                  <a:srgbClr val="191919"/>
                </a:solidFill>
                <a:latin typeface="DFKai-SB"/>
                <a:ea typeface="DFKai-SB"/>
              </a:rPr>
              <a:t>了道路壅塞的交通問題也日益嚴重</a:t>
            </a:r>
            <a:r>
              <a:rPr lang="zh-TW" sz="1800">
                <a:solidFill>
                  <a:srgbClr val="191919"/>
                </a:solidFill>
                <a:latin typeface="DFKai-SB"/>
                <a:ea typeface="DFKai-SB"/>
              </a:rPr>
              <a:t>。</a:t>
            </a:r>
          </a:p>
          <a:p>
            <a:pPr marL="342900" indent="-342900" algn="l">
              <a:lnSpc>
                <a:spcPct val="114999"/>
              </a:lnSpc>
              <a:buAutoNum type="arabicPeriod"/>
            </a:pPr>
            <a:endParaRPr lang="zh-TW" altLang="en-US" sz="1800" dirty="0">
              <a:solidFill>
                <a:srgbClr val="191919"/>
              </a:solidFill>
              <a:latin typeface="DFKai-SB"/>
              <a:ea typeface="DFKai-SB"/>
            </a:endParaRPr>
          </a:p>
          <a:p>
            <a:pPr marL="342900" indent="-342900" algn="l">
              <a:lnSpc>
                <a:spcPct val="114999"/>
              </a:lnSpc>
              <a:buAutoNum type="arabicPeriod"/>
            </a:pPr>
            <a:r>
              <a:rPr lang="zh-TW" sz="1800">
                <a:solidFill>
                  <a:srgbClr val="191919"/>
                </a:solidFill>
                <a:latin typeface="DFKai-SB"/>
                <a:ea typeface="DFKai-SB"/>
              </a:rPr>
              <a:t>大部分的道路經常發生壅塞問題，特別是國道每到節慶假日就塞車，造成駕駛的旅遊時間的浪費。</a:t>
            </a:r>
            <a:endParaRPr lang="en-US" sz="1800">
              <a:solidFill>
                <a:srgbClr val="191919"/>
              </a:solidFill>
              <a:latin typeface="DFKai-SB"/>
              <a:ea typeface="DFKai-SB"/>
            </a:endParaRPr>
          </a:p>
          <a:p>
            <a:pPr marL="342900" indent="-342900" algn="l">
              <a:lnSpc>
                <a:spcPct val="114999"/>
              </a:lnSpc>
              <a:buAutoNum type="arabicPeriod"/>
            </a:pPr>
            <a:endParaRPr lang="zh-TW" sz="1800">
              <a:solidFill>
                <a:srgbClr val="191919"/>
              </a:solidFill>
              <a:latin typeface="DFKai-SB"/>
              <a:ea typeface="DFKai-SB"/>
            </a:endParaRPr>
          </a:p>
          <a:p>
            <a:pPr marL="342900" indent="-342900" algn="l">
              <a:lnSpc>
                <a:spcPct val="114999"/>
              </a:lnSpc>
              <a:buAutoNum type="arabicPeriod"/>
            </a:pPr>
            <a:endParaRPr lang="zh-TW" sz="1800">
              <a:solidFill>
                <a:srgbClr val="191919"/>
              </a:solidFill>
              <a:latin typeface="DFKai-SB"/>
              <a:ea typeface="DFKai-SB"/>
            </a:endParaRPr>
          </a:p>
          <a:p>
            <a:pPr marL="0" lvl="0" indent="0" algn="ctr">
              <a:spcBef>
                <a:spcPts val="0"/>
              </a:spcBef>
              <a:spcAft>
                <a:spcPts val="0"/>
              </a:spcAft>
              <a:buNone/>
            </a:pPr>
            <a:endParaRPr lang="zh-TW" altLang="en-US">
              <a:latin typeface="標楷體" panose="03000509000000000000" pitchFamily="65" charset="-120"/>
              <a:ea typeface="標楷體" panose="03000509000000000000" pitchFamily="65" charset="-120"/>
            </a:endParaRPr>
          </a:p>
        </p:txBody>
      </p:sp>
      <p:sp>
        <p:nvSpPr>
          <p:cNvPr id="288" name="Google Shape;288;p38"/>
          <p:cNvSpPr txBox="1">
            <a:spLocks noGrp="1"/>
          </p:cNvSpPr>
          <p:nvPr>
            <p:ph type="title"/>
          </p:nvPr>
        </p:nvSpPr>
        <p:spPr>
          <a:xfrm>
            <a:off x="610739" y="874425"/>
            <a:ext cx="4290468" cy="472200"/>
          </a:xfrm>
          <a:prstGeom prst="rect">
            <a:avLst/>
          </a:prstGeom>
        </p:spPr>
        <p:txBody>
          <a:bodyPr spcFirstLastPara="1" wrap="square" lIns="91425" tIns="91425" rIns="91425" bIns="91425" anchor="ctr" anchorCtr="0">
            <a:noAutofit/>
          </a:bodyPr>
          <a:lstStyle/>
          <a:p>
            <a:r>
              <a:rPr lang="en-US"/>
              <a:t>Introduction</a:t>
            </a:r>
            <a:r>
              <a:rPr lang="en-US" altLang="zh-TW"/>
              <a:t> </a:t>
            </a:r>
            <a:r>
              <a:rPr lang="zh-TW" altLang="en-US"/>
              <a:t>背景</a:t>
            </a:r>
            <a:endParaRPr lang="en-US"/>
          </a:p>
        </p:txBody>
      </p:sp>
      <p:grpSp>
        <p:nvGrpSpPr>
          <p:cNvPr id="289" name="Google Shape;289;p38"/>
          <p:cNvGrpSpPr/>
          <p:nvPr/>
        </p:nvGrpSpPr>
        <p:grpSpPr>
          <a:xfrm>
            <a:off x="1253425" y="370396"/>
            <a:ext cx="6637149" cy="4402709"/>
            <a:chOff x="1304387" y="764776"/>
            <a:chExt cx="6535200" cy="3679964"/>
          </a:xfrm>
        </p:grpSpPr>
        <p:cxnSp>
          <p:nvCxnSpPr>
            <p:cNvPr id="290" name="Google Shape;290;p38"/>
            <p:cNvCxnSpPr/>
            <p:nvPr/>
          </p:nvCxnSpPr>
          <p:spPr>
            <a:xfrm>
              <a:off x="1304387" y="4444740"/>
              <a:ext cx="6535200" cy="0"/>
            </a:xfrm>
            <a:prstGeom prst="straightConnector1">
              <a:avLst/>
            </a:prstGeom>
            <a:noFill/>
            <a:ln w="19050" cap="rnd" cmpd="sng">
              <a:solidFill>
                <a:schemeClr val="dk1"/>
              </a:solidFill>
              <a:prstDash val="solid"/>
              <a:round/>
              <a:headEnd type="none" w="med" len="med"/>
              <a:tailEnd type="none" w="med" len="med"/>
            </a:ln>
          </p:spPr>
        </p:cxnSp>
        <p:cxnSp>
          <p:nvCxnSpPr>
            <p:cNvPr id="291" name="Google Shape;291;p38"/>
            <p:cNvCxnSpPr/>
            <p:nvPr/>
          </p:nvCxnSpPr>
          <p:spPr>
            <a:xfrm>
              <a:off x="1304387" y="764776"/>
              <a:ext cx="6535200" cy="0"/>
            </a:xfrm>
            <a:prstGeom prst="straightConnector1">
              <a:avLst/>
            </a:prstGeom>
            <a:noFill/>
            <a:ln w="19050" cap="rnd" cmpd="sng">
              <a:solidFill>
                <a:schemeClr val="dk1"/>
              </a:solidFill>
              <a:prstDash val="solid"/>
              <a:round/>
              <a:headEnd type="none" w="med" len="med"/>
              <a:tailEnd type="none" w="med" len="med"/>
            </a:ln>
          </p:spPr>
        </p:cxnSp>
      </p:grpSp>
      <p:grpSp>
        <p:nvGrpSpPr>
          <p:cNvPr id="292" name="Google Shape;292;p38"/>
          <p:cNvGrpSpPr/>
          <p:nvPr/>
        </p:nvGrpSpPr>
        <p:grpSpPr>
          <a:xfrm>
            <a:off x="8473112" y="4111690"/>
            <a:ext cx="602100" cy="666100"/>
            <a:chOff x="1820650" y="1393100"/>
            <a:chExt cx="602100" cy="666100"/>
          </a:xfrm>
        </p:grpSpPr>
        <p:sp>
          <p:nvSpPr>
            <p:cNvPr id="293" name="Google Shape;293;p38"/>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94;p38"/>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5" name="Google Shape;295;p38"/>
          <p:cNvGrpSpPr/>
          <p:nvPr/>
        </p:nvGrpSpPr>
        <p:grpSpPr>
          <a:xfrm>
            <a:off x="233672" y="4257711"/>
            <a:ext cx="761406" cy="647721"/>
            <a:chOff x="3475975" y="624225"/>
            <a:chExt cx="737225" cy="627150"/>
          </a:xfrm>
        </p:grpSpPr>
        <p:sp>
          <p:nvSpPr>
            <p:cNvPr id="296" name="Google Shape;296;p38"/>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97;p38"/>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98;p38"/>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99;p38"/>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0" name="Google Shape;300;p38"/>
          <p:cNvGrpSpPr/>
          <p:nvPr/>
        </p:nvGrpSpPr>
        <p:grpSpPr>
          <a:xfrm>
            <a:off x="8061237" y="445047"/>
            <a:ext cx="849091" cy="639458"/>
            <a:chOff x="1574625" y="624700"/>
            <a:chExt cx="822125" cy="619150"/>
          </a:xfrm>
        </p:grpSpPr>
        <p:sp>
          <p:nvSpPr>
            <p:cNvPr id="301" name="Google Shape;301;p38"/>
            <p:cNvSpPr/>
            <p:nvPr/>
          </p:nvSpPr>
          <p:spPr>
            <a:xfrm>
              <a:off x="1574625" y="624700"/>
              <a:ext cx="822125" cy="547350"/>
            </a:xfrm>
            <a:custGeom>
              <a:avLst/>
              <a:gdLst/>
              <a:ahLst/>
              <a:cxnLst/>
              <a:rect l="l" t="t" r="r" b="b"/>
              <a:pathLst>
                <a:path w="32885" h="21894" extrusionOk="0">
                  <a:moveTo>
                    <a:pt x="13561" y="1"/>
                  </a:moveTo>
                  <a:cubicBezTo>
                    <a:pt x="13302" y="1"/>
                    <a:pt x="13040" y="16"/>
                    <a:pt x="12776" y="48"/>
                  </a:cubicBezTo>
                  <a:cubicBezTo>
                    <a:pt x="9474" y="415"/>
                    <a:pt x="6972" y="3217"/>
                    <a:pt x="6972" y="6553"/>
                  </a:cubicBezTo>
                  <a:lnTo>
                    <a:pt x="6972" y="6920"/>
                  </a:lnTo>
                  <a:cubicBezTo>
                    <a:pt x="6372" y="6686"/>
                    <a:pt x="5771" y="6553"/>
                    <a:pt x="5138" y="6553"/>
                  </a:cubicBezTo>
                  <a:cubicBezTo>
                    <a:pt x="2336" y="6553"/>
                    <a:pt x="34" y="8788"/>
                    <a:pt x="34" y="11590"/>
                  </a:cubicBezTo>
                  <a:cubicBezTo>
                    <a:pt x="1" y="14392"/>
                    <a:pt x="2236" y="16693"/>
                    <a:pt x="5071" y="16727"/>
                  </a:cubicBezTo>
                  <a:cubicBezTo>
                    <a:pt x="4771" y="18962"/>
                    <a:pt x="6172" y="21097"/>
                    <a:pt x="8373" y="21730"/>
                  </a:cubicBezTo>
                  <a:cubicBezTo>
                    <a:pt x="8777" y="21840"/>
                    <a:pt x="9185" y="21893"/>
                    <a:pt x="9588" y="21893"/>
                  </a:cubicBezTo>
                  <a:cubicBezTo>
                    <a:pt x="11383" y="21893"/>
                    <a:pt x="13075" y="20845"/>
                    <a:pt x="13811" y="19128"/>
                  </a:cubicBezTo>
                  <a:cubicBezTo>
                    <a:pt x="14381" y="20490"/>
                    <a:pt x="15588" y="21125"/>
                    <a:pt x="16793" y="21125"/>
                  </a:cubicBezTo>
                  <a:cubicBezTo>
                    <a:pt x="18335" y="21125"/>
                    <a:pt x="19876" y="20085"/>
                    <a:pt x="20082" y="18194"/>
                  </a:cubicBezTo>
                  <a:cubicBezTo>
                    <a:pt x="21408" y="19659"/>
                    <a:pt x="23175" y="20351"/>
                    <a:pt x="24925" y="20351"/>
                  </a:cubicBezTo>
                  <a:cubicBezTo>
                    <a:pt x="27401" y="20351"/>
                    <a:pt x="29842" y="18967"/>
                    <a:pt x="30956" y="16426"/>
                  </a:cubicBezTo>
                  <a:cubicBezTo>
                    <a:pt x="32884" y="12071"/>
                    <a:pt x="29677" y="7186"/>
                    <a:pt x="24966" y="7186"/>
                  </a:cubicBezTo>
                  <a:cubicBezTo>
                    <a:pt x="24950" y="7186"/>
                    <a:pt x="24934" y="7186"/>
                    <a:pt x="24918" y="7187"/>
                  </a:cubicBezTo>
                  <a:cubicBezTo>
                    <a:pt x="24585" y="7187"/>
                    <a:pt x="24251" y="7220"/>
                    <a:pt x="23918" y="7253"/>
                  </a:cubicBezTo>
                  <a:cubicBezTo>
                    <a:pt x="24785" y="5474"/>
                    <a:pt x="23311" y="3944"/>
                    <a:pt x="21803" y="3944"/>
                  </a:cubicBezTo>
                  <a:cubicBezTo>
                    <a:pt x="21105" y="3944"/>
                    <a:pt x="20400" y="4271"/>
                    <a:pt x="19915" y="5052"/>
                  </a:cubicBezTo>
                  <a:cubicBezTo>
                    <a:pt x="19209" y="2074"/>
                    <a:pt x="16554" y="1"/>
                    <a:pt x="1356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302;p38"/>
            <p:cNvSpPr/>
            <p:nvPr/>
          </p:nvSpPr>
          <p:spPr>
            <a:xfrm>
              <a:off x="1790625" y="837925"/>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3" name="Google Shape;303;p38"/>
          <p:cNvGrpSpPr/>
          <p:nvPr/>
        </p:nvGrpSpPr>
        <p:grpSpPr>
          <a:xfrm>
            <a:off x="233672" y="238069"/>
            <a:ext cx="719894" cy="639455"/>
            <a:chOff x="2696275" y="963625"/>
            <a:chExt cx="678825" cy="602975"/>
          </a:xfrm>
        </p:grpSpPr>
        <p:sp>
          <p:nvSpPr>
            <p:cNvPr id="304" name="Google Shape;304;p38"/>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305;p38"/>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306;p38"/>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7" name="Google Shape;307;p38"/>
          <p:cNvGrpSpPr/>
          <p:nvPr/>
        </p:nvGrpSpPr>
        <p:grpSpPr>
          <a:xfrm>
            <a:off x="8630696" y="2450077"/>
            <a:ext cx="295209" cy="296040"/>
            <a:chOff x="133738" y="317889"/>
            <a:chExt cx="460473" cy="461698"/>
          </a:xfrm>
        </p:grpSpPr>
        <p:sp>
          <p:nvSpPr>
            <p:cNvPr id="308" name="Google Shape;308;p38"/>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309;p38"/>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10" name="Google Shape;310;p38"/>
          <p:cNvSpPr/>
          <p:nvPr/>
        </p:nvSpPr>
        <p:spPr>
          <a:xfrm>
            <a:off x="218088" y="3042482"/>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311;p38"/>
          <p:cNvSpPr/>
          <p:nvPr/>
        </p:nvSpPr>
        <p:spPr>
          <a:xfrm>
            <a:off x="252263" y="184657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14" descr="一張含有 文字, 螢幕擷取畫面, 數字, 字型 的圖片&#10;&#10;自動產生的描述">
            <a:extLst>
              <a:ext uri="{FF2B5EF4-FFF2-40B4-BE49-F238E27FC236}">
                <a16:creationId xmlns:a16="http://schemas.microsoft.com/office/drawing/2014/main" id="{1E22A069-474A-5032-E50E-0BCCC3482C6F}"/>
              </a:ext>
            </a:extLst>
          </p:cNvPr>
          <p:cNvPicPr>
            <a:picLocks noChangeAspect="1"/>
          </p:cNvPicPr>
          <p:nvPr/>
        </p:nvPicPr>
        <p:blipFill>
          <a:blip r:embed="rId6"/>
          <a:stretch>
            <a:fillRect/>
          </a:stretch>
        </p:blipFill>
        <p:spPr>
          <a:xfrm>
            <a:off x="5072751" y="2838529"/>
            <a:ext cx="3404908" cy="1609927"/>
          </a:xfrm>
          <a:prstGeom prst="rect">
            <a:avLst/>
          </a:prstGeom>
        </p:spPr>
      </p:pic>
      <p:pic>
        <p:nvPicPr>
          <p:cNvPr id="6" name="Picture 2" descr="中秋連假國道壅塞情況高公局統計發現比去年嚴重- 生活- 自由時報 ...">
            <a:extLst>
              <a:ext uri="{FF2B5EF4-FFF2-40B4-BE49-F238E27FC236}">
                <a16:creationId xmlns:a16="http://schemas.microsoft.com/office/drawing/2014/main" id="{E8D638AE-62AA-920A-0D00-F0AE7279C4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7686"/>
          <a:stretch/>
        </p:blipFill>
        <p:spPr bwMode="auto">
          <a:xfrm>
            <a:off x="5111667" y="991292"/>
            <a:ext cx="3210383" cy="1846778"/>
          </a:xfrm>
          <a:prstGeom prst="rect">
            <a:avLst/>
          </a:prstGeom>
          <a:noFill/>
          <a:extLst>
            <a:ext uri="{909E8E84-426E-40DD-AFC4-6F175D3DCCD1}">
              <a14:hiddenFill xmlns:a14="http://schemas.microsoft.com/office/drawing/2010/main">
                <a:solidFill>
                  <a:srgbClr val="FFFFFF"/>
                </a:solidFill>
              </a14:hiddenFill>
            </a:ext>
          </a:extLst>
        </p:spPr>
      </p:pic>
      <p:pic>
        <p:nvPicPr>
          <p:cNvPr id="2" name="音訊 1">
            <a:hlinkClick r:id="" action="ppaction://media"/>
            <a:extLst>
              <a:ext uri="{FF2B5EF4-FFF2-40B4-BE49-F238E27FC236}">
                <a16:creationId xmlns:a16="http://schemas.microsoft.com/office/drawing/2014/main" id="{624AB392-0DA0-4C71-839E-6613D54FE9C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400" advTm="16310">
        <p14:doors dir="vert"/>
      </p:transition>
    </mc:Choice>
    <mc:Fallback>
      <p:transition spd="slow" advTm="163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287">
                                            <p:txEl>
                                              <p:pRg st="0" end="0"/>
                                            </p:txEl>
                                          </p:spTgt>
                                        </p:tgtEl>
                                        <p:attrNameLst>
                                          <p:attrName>style.visibility</p:attrName>
                                        </p:attrNameLst>
                                      </p:cBhvr>
                                      <p:to>
                                        <p:strVal val="visible"/>
                                      </p:to>
                                    </p:set>
                                    <p:animEffect transition="in" filter="fade">
                                      <p:cBhvr>
                                        <p:cTn id="9" dur="500"/>
                                        <p:tgtEl>
                                          <p:spTgt spid="28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87">
                                            <p:txEl>
                                              <p:pRg st="2" end="2"/>
                                            </p:txEl>
                                          </p:spTgt>
                                        </p:tgtEl>
                                        <p:attrNameLst>
                                          <p:attrName>style.visibility</p:attrName>
                                        </p:attrNameLst>
                                      </p:cBhvr>
                                      <p:to>
                                        <p:strVal val="visible"/>
                                      </p:to>
                                    </p:set>
                                    <p:animEffect transition="in" filter="fade">
                                      <p:cBhvr>
                                        <p:cTn id="14" dur="500"/>
                                        <p:tgtEl>
                                          <p:spTgt spid="287">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8"/>
                                        </p:tgtEl>
                                        <p:attrNameLst>
                                          <p:attrName>style.visibility</p:attrName>
                                        </p:attrNameLst>
                                      </p:cBhvr>
                                      <p:to>
                                        <p:strVal val="visible"/>
                                      </p:to>
                                    </p:set>
                                    <p:animEffect transition="in" filter="fade">
                                      <p:cBhvr>
                                        <p:cTn id="17" dur="500"/>
                                        <p:tgtEl>
                                          <p:spTgt spid="288"/>
                                        </p:tgtEl>
                                      </p:cBhvr>
                                    </p:animEffect>
                                  </p:childTnLst>
                                </p:cTn>
                              </p:par>
                              <p:par>
                                <p:cTn id="18" presetID="10" presetClass="entr" presetSubtype="0" fill="hold" nodeType="withEffect">
                                  <p:stCondLst>
                                    <p:cond delay="0"/>
                                  </p:stCondLst>
                                  <p:childTnLst>
                                    <p:set>
                                      <p:cBhvr>
                                        <p:cTn id="19" dur="1" fill="hold">
                                          <p:stCondLst>
                                            <p:cond delay="0"/>
                                          </p:stCondLst>
                                        </p:cTn>
                                        <p:tgtEl>
                                          <p:spTgt spid="289"/>
                                        </p:tgtEl>
                                        <p:attrNameLst>
                                          <p:attrName>style.visibility</p:attrName>
                                        </p:attrNameLst>
                                      </p:cBhvr>
                                      <p:to>
                                        <p:strVal val="visible"/>
                                      </p:to>
                                    </p:set>
                                    <p:animEffect transition="in" filter="fade">
                                      <p:cBhvr>
                                        <p:cTn id="20" dur="500"/>
                                        <p:tgtEl>
                                          <p:spTgt spid="289"/>
                                        </p:tgtEl>
                                      </p:cBhvr>
                                    </p:animEffect>
                                  </p:childTnLst>
                                </p:cTn>
                              </p:par>
                              <p:par>
                                <p:cTn id="21" presetID="10" presetClass="entr" presetSubtype="0" fill="hold" nodeType="with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par>
                                <p:cTn id="24" presetID="10" presetClass="entr" presetSubtype="0" fill="hold" nodeType="withEffect">
                                  <p:stCondLst>
                                    <p:cond delay="0"/>
                                  </p:stCondLst>
                                  <p:childTnLst>
                                    <p:set>
                                      <p:cBhvr>
                                        <p:cTn id="25" dur="1" fill="hold">
                                          <p:stCondLst>
                                            <p:cond delay="0"/>
                                          </p:stCondLst>
                                        </p:cTn>
                                        <p:tgtEl>
                                          <p:spTgt spid="295"/>
                                        </p:tgtEl>
                                        <p:attrNameLst>
                                          <p:attrName>style.visibility</p:attrName>
                                        </p:attrNameLst>
                                      </p:cBhvr>
                                      <p:to>
                                        <p:strVal val="visible"/>
                                      </p:to>
                                    </p:set>
                                    <p:animEffect transition="in" filter="fade">
                                      <p:cBhvr>
                                        <p:cTn id="26" dur="500"/>
                                        <p:tgtEl>
                                          <p:spTgt spid="295"/>
                                        </p:tgtEl>
                                      </p:cBhvr>
                                    </p:animEffect>
                                  </p:childTnLst>
                                </p:cTn>
                              </p:par>
                              <p:par>
                                <p:cTn id="27" presetID="10" presetClass="entr" presetSubtype="0" fill="hold" nodeType="withEffect">
                                  <p:stCondLst>
                                    <p:cond delay="0"/>
                                  </p:stCondLst>
                                  <p:childTnLst>
                                    <p:set>
                                      <p:cBhvr>
                                        <p:cTn id="28" dur="1" fill="hold">
                                          <p:stCondLst>
                                            <p:cond delay="0"/>
                                          </p:stCondLst>
                                        </p:cTn>
                                        <p:tgtEl>
                                          <p:spTgt spid="300"/>
                                        </p:tgtEl>
                                        <p:attrNameLst>
                                          <p:attrName>style.visibility</p:attrName>
                                        </p:attrNameLst>
                                      </p:cBhvr>
                                      <p:to>
                                        <p:strVal val="visible"/>
                                      </p:to>
                                    </p:set>
                                    <p:animEffect transition="in" filter="fade">
                                      <p:cBhvr>
                                        <p:cTn id="29" dur="500"/>
                                        <p:tgtEl>
                                          <p:spTgt spid="300"/>
                                        </p:tgtEl>
                                      </p:cBhvr>
                                    </p:animEffect>
                                  </p:childTnLst>
                                </p:cTn>
                              </p:par>
                              <p:par>
                                <p:cTn id="30" presetID="10" presetClass="entr" presetSubtype="0" fill="hold" nodeType="withEffect">
                                  <p:stCondLst>
                                    <p:cond delay="0"/>
                                  </p:stCondLst>
                                  <p:childTnLst>
                                    <p:set>
                                      <p:cBhvr>
                                        <p:cTn id="31" dur="1" fill="hold">
                                          <p:stCondLst>
                                            <p:cond delay="0"/>
                                          </p:stCondLst>
                                        </p:cTn>
                                        <p:tgtEl>
                                          <p:spTgt spid="303"/>
                                        </p:tgtEl>
                                        <p:attrNameLst>
                                          <p:attrName>style.visibility</p:attrName>
                                        </p:attrNameLst>
                                      </p:cBhvr>
                                      <p:to>
                                        <p:strVal val="visible"/>
                                      </p:to>
                                    </p:set>
                                    <p:animEffect transition="in" filter="fade">
                                      <p:cBhvr>
                                        <p:cTn id="32" dur="500"/>
                                        <p:tgtEl>
                                          <p:spTgt spid="303"/>
                                        </p:tgtEl>
                                      </p:cBhvr>
                                    </p:animEffect>
                                  </p:childTnLst>
                                </p:cTn>
                              </p:par>
                              <p:par>
                                <p:cTn id="33" presetID="10" presetClass="entr" presetSubtype="0" fill="hold" nodeType="withEffect">
                                  <p:stCondLst>
                                    <p:cond delay="0"/>
                                  </p:stCondLst>
                                  <p:childTnLst>
                                    <p:set>
                                      <p:cBhvr>
                                        <p:cTn id="34" dur="1" fill="hold">
                                          <p:stCondLst>
                                            <p:cond delay="0"/>
                                          </p:stCondLst>
                                        </p:cTn>
                                        <p:tgtEl>
                                          <p:spTgt spid="307"/>
                                        </p:tgtEl>
                                        <p:attrNameLst>
                                          <p:attrName>style.visibility</p:attrName>
                                        </p:attrNameLst>
                                      </p:cBhvr>
                                      <p:to>
                                        <p:strVal val="visible"/>
                                      </p:to>
                                    </p:set>
                                    <p:animEffect transition="in" filter="fade">
                                      <p:cBhvr>
                                        <p:cTn id="35" dur="500"/>
                                        <p:tgtEl>
                                          <p:spTgt spid="30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0"/>
                                        </p:tgtEl>
                                        <p:attrNameLst>
                                          <p:attrName>style.visibility</p:attrName>
                                        </p:attrNameLst>
                                      </p:cBhvr>
                                      <p:to>
                                        <p:strVal val="visible"/>
                                      </p:to>
                                    </p:set>
                                    <p:animEffect transition="in" filter="fade">
                                      <p:cBhvr>
                                        <p:cTn id="38" dur="500"/>
                                        <p:tgtEl>
                                          <p:spTgt spid="3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1"/>
                                        </p:tgtEl>
                                        <p:attrNameLst>
                                          <p:attrName>style.visibility</p:attrName>
                                        </p:attrNameLst>
                                      </p:cBhvr>
                                      <p:to>
                                        <p:strVal val="visible"/>
                                      </p:to>
                                    </p:set>
                                    <p:animEffect transition="in" filter="fade">
                                      <p:cBhvr>
                                        <p:cTn id="41"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bldLst>
      <p:bldP spid="287" grpId="0" build="p"/>
      <p:bldP spid="288" grpId="0"/>
      <p:bldP spid="310" grpId="0" animBg="1"/>
      <p:bldP spid="3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70"/>
          <p:cNvSpPr/>
          <p:nvPr/>
        </p:nvSpPr>
        <p:spPr>
          <a:xfrm>
            <a:off x="1615767" y="844063"/>
            <a:ext cx="5695500" cy="3520706"/>
          </a:xfrm>
          <a:prstGeom prst="roundRect">
            <a:avLst>
              <a:gd name="adj" fmla="val 6416"/>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0" name="Google Shape;1380;p70"/>
          <p:cNvSpPr txBox="1">
            <a:spLocks noGrp="1"/>
          </p:cNvSpPr>
          <p:nvPr>
            <p:ph type="title"/>
          </p:nvPr>
        </p:nvSpPr>
        <p:spPr>
          <a:xfrm>
            <a:off x="2642538" y="2066784"/>
            <a:ext cx="3852000" cy="1167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1404" name="Google Shape;1404;p70"/>
          <p:cNvGrpSpPr/>
          <p:nvPr/>
        </p:nvGrpSpPr>
        <p:grpSpPr>
          <a:xfrm>
            <a:off x="7661119" y="675588"/>
            <a:ext cx="624625" cy="830925"/>
            <a:chOff x="4863650" y="3815375"/>
            <a:chExt cx="624625" cy="830925"/>
          </a:xfrm>
        </p:grpSpPr>
        <p:sp>
          <p:nvSpPr>
            <p:cNvPr id="1405" name="Google Shape;1405;p70"/>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6" name="Google Shape;1406;p70"/>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7" name="Google Shape;1407;p70"/>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8" name="Google Shape;1408;p70"/>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9" name="Google Shape;1409;p70"/>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0" name="Google Shape;1410;p70"/>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1" name="Google Shape;1411;p70"/>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12" name="Google Shape;1412;p70"/>
          <p:cNvGrpSpPr/>
          <p:nvPr/>
        </p:nvGrpSpPr>
        <p:grpSpPr>
          <a:xfrm>
            <a:off x="7739042" y="2833325"/>
            <a:ext cx="527900" cy="434500"/>
            <a:chOff x="4559250" y="2583950"/>
            <a:chExt cx="527900" cy="434500"/>
          </a:xfrm>
        </p:grpSpPr>
        <p:sp>
          <p:nvSpPr>
            <p:cNvPr id="1413" name="Google Shape;1413;p70"/>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4" name="Google Shape;1414;p70"/>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15" name="Google Shape;1415;p70"/>
          <p:cNvGrpSpPr/>
          <p:nvPr/>
        </p:nvGrpSpPr>
        <p:grpSpPr>
          <a:xfrm>
            <a:off x="798067" y="4031750"/>
            <a:ext cx="527900" cy="433675"/>
            <a:chOff x="2356025" y="3709750"/>
            <a:chExt cx="527900" cy="433675"/>
          </a:xfrm>
        </p:grpSpPr>
        <p:sp>
          <p:nvSpPr>
            <p:cNvPr id="1416" name="Google Shape;1416;p70"/>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7" name="Google Shape;1417;p70"/>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8" name="Google Shape;1418;p70"/>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9" name="Google Shape;1419;p70"/>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20" name="Google Shape;1420;p70"/>
          <p:cNvGrpSpPr/>
          <p:nvPr/>
        </p:nvGrpSpPr>
        <p:grpSpPr>
          <a:xfrm>
            <a:off x="760967" y="2332181"/>
            <a:ext cx="602100" cy="666100"/>
            <a:chOff x="1820650" y="1393100"/>
            <a:chExt cx="602100" cy="666100"/>
          </a:xfrm>
        </p:grpSpPr>
        <p:sp>
          <p:nvSpPr>
            <p:cNvPr id="1421" name="Google Shape;1421;p70"/>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2" name="Google Shape;1422;p70"/>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23" name="Google Shape;1423;p70"/>
          <p:cNvGrpSpPr/>
          <p:nvPr/>
        </p:nvGrpSpPr>
        <p:grpSpPr>
          <a:xfrm>
            <a:off x="7584342" y="3742175"/>
            <a:ext cx="837300" cy="723250"/>
            <a:chOff x="5203050" y="2778050"/>
            <a:chExt cx="837300" cy="723250"/>
          </a:xfrm>
        </p:grpSpPr>
        <p:sp>
          <p:nvSpPr>
            <p:cNvPr id="1424" name="Google Shape;1424;p70"/>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5" name="Google Shape;1425;p70"/>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26" name="Google Shape;1426;p70"/>
          <p:cNvGrpSpPr/>
          <p:nvPr/>
        </p:nvGrpSpPr>
        <p:grpSpPr>
          <a:xfrm>
            <a:off x="722604" y="675588"/>
            <a:ext cx="678825" cy="602975"/>
            <a:chOff x="2696275" y="963625"/>
            <a:chExt cx="678825" cy="602975"/>
          </a:xfrm>
        </p:grpSpPr>
        <p:sp>
          <p:nvSpPr>
            <p:cNvPr id="1427" name="Google Shape;1427;p70"/>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8" name="Google Shape;1428;p70"/>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9" name="Google Shape;1429;p70"/>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30" name="Google Shape;1430;p70"/>
          <p:cNvSpPr/>
          <p:nvPr/>
        </p:nvSpPr>
        <p:spPr>
          <a:xfrm>
            <a:off x="7814437" y="1980863"/>
            <a:ext cx="377109" cy="378112"/>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1" name="Google Shape;1431;p70"/>
          <p:cNvSpPr/>
          <p:nvPr/>
        </p:nvSpPr>
        <p:spPr>
          <a:xfrm>
            <a:off x="949004" y="3402003"/>
            <a:ext cx="226025" cy="226025"/>
          </a:xfrm>
          <a:custGeom>
            <a:avLst/>
            <a:gdLst/>
            <a:ahLst/>
            <a:cxnLst/>
            <a:rect l="l" t="t" r="r" b="b"/>
            <a:pathLst>
              <a:path w="9041" h="9041" extrusionOk="0">
                <a:moveTo>
                  <a:pt x="3936" y="0"/>
                </a:moveTo>
                <a:cubicBezTo>
                  <a:pt x="3436" y="0"/>
                  <a:pt x="3036" y="401"/>
                  <a:pt x="3036" y="901"/>
                </a:cubicBezTo>
                <a:lnTo>
                  <a:pt x="3036" y="3036"/>
                </a:lnTo>
                <a:lnTo>
                  <a:pt x="901" y="3036"/>
                </a:lnTo>
                <a:cubicBezTo>
                  <a:pt x="401" y="3036"/>
                  <a:pt x="0" y="3436"/>
                  <a:pt x="0" y="3936"/>
                </a:cubicBezTo>
                <a:lnTo>
                  <a:pt x="0" y="5137"/>
                </a:lnTo>
                <a:cubicBezTo>
                  <a:pt x="0" y="5604"/>
                  <a:pt x="401" y="6038"/>
                  <a:pt x="901" y="6038"/>
                </a:cubicBezTo>
                <a:lnTo>
                  <a:pt x="3036" y="6038"/>
                </a:lnTo>
                <a:lnTo>
                  <a:pt x="3036" y="8140"/>
                </a:lnTo>
                <a:cubicBezTo>
                  <a:pt x="3036" y="8640"/>
                  <a:pt x="3436" y="9040"/>
                  <a:pt x="3936" y="9040"/>
                </a:cubicBezTo>
                <a:lnTo>
                  <a:pt x="5104" y="9040"/>
                </a:lnTo>
                <a:cubicBezTo>
                  <a:pt x="5604" y="9040"/>
                  <a:pt x="6005" y="8640"/>
                  <a:pt x="6005" y="8140"/>
                </a:cubicBezTo>
                <a:lnTo>
                  <a:pt x="6005" y="6038"/>
                </a:lnTo>
                <a:lnTo>
                  <a:pt x="8139" y="6038"/>
                </a:lnTo>
                <a:cubicBezTo>
                  <a:pt x="8640" y="6038"/>
                  <a:pt x="9040" y="5604"/>
                  <a:pt x="9040" y="5137"/>
                </a:cubicBezTo>
                <a:lnTo>
                  <a:pt x="9040" y="3970"/>
                </a:lnTo>
                <a:cubicBezTo>
                  <a:pt x="9040" y="3436"/>
                  <a:pt x="8640" y="3036"/>
                  <a:pt x="8139" y="3036"/>
                </a:cubicBezTo>
                <a:lnTo>
                  <a:pt x="6005" y="3036"/>
                </a:lnTo>
                <a:lnTo>
                  <a:pt x="6005" y="901"/>
                </a:lnTo>
                <a:cubicBezTo>
                  <a:pt x="6005" y="401"/>
                  <a:pt x="5604" y="0"/>
                  <a:pt x="5104"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2" name="Google Shape;1432;p70"/>
          <p:cNvSpPr/>
          <p:nvPr/>
        </p:nvSpPr>
        <p:spPr>
          <a:xfrm>
            <a:off x="914404" y="1682284"/>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音訊 1">
            <a:hlinkClick r:id="" action="ppaction://media"/>
            <a:extLst>
              <a:ext uri="{FF2B5EF4-FFF2-40B4-BE49-F238E27FC236}">
                <a16:creationId xmlns:a16="http://schemas.microsoft.com/office/drawing/2014/main" id="{84E7A046-54C2-4FC3-AED4-83E1730DA6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6325">
        <p14:doors dir="vert"/>
      </p:transition>
    </mc:Choice>
    <mc:Fallback>
      <p:transition spd="slow" advTm="63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378"/>
                                        </p:tgtEl>
                                        <p:attrNameLst>
                                          <p:attrName>style.visibility</p:attrName>
                                        </p:attrNameLst>
                                      </p:cBhvr>
                                      <p:to>
                                        <p:strVal val="visible"/>
                                      </p:to>
                                    </p:set>
                                    <p:animEffect transition="in" filter="fade">
                                      <p:cBhvr>
                                        <p:cTn id="9" dur="500"/>
                                        <p:tgtEl>
                                          <p:spTgt spid="137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80"/>
                                        </p:tgtEl>
                                        <p:attrNameLst>
                                          <p:attrName>style.visibility</p:attrName>
                                        </p:attrNameLst>
                                      </p:cBhvr>
                                      <p:to>
                                        <p:strVal val="visible"/>
                                      </p:to>
                                    </p:set>
                                    <p:animEffect transition="in" filter="fade">
                                      <p:cBhvr>
                                        <p:cTn id="12" dur="500"/>
                                        <p:tgtEl>
                                          <p:spTgt spid="1380"/>
                                        </p:tgtEl>
                                      </p:cBhvr>
                                    </p:animEffect>
                                  </p:childTnLst>
                                </p:cTn>
                              </p:par>
                              <p:par>
                                <p:cTn id="13" presetID="10" presetClass="entr" presetSubtype="0"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Effect transition="in" filter="fade">
                                      <p:cBhvr>
                                        <p:cTn id="15" dur="500"/>
                                        <p:tgtEl>
                                          <p:spTgt spid="1404"/>
                                        </p:tgtEl>
                                      </p:cBhvr>
                                    </p:animEffect>
                                  </p:childTnLst>
                                </p:cTn>
                              </p:par>
                              <p:par>
                                <p:cTn id="16" presetID="10" presetClass="entr" presetSubtype="0" fill="hold" nodeType="withEffect">
                                  <p:stCondLst>
                                    <p:cond delay="0"/>
                                  </p:stCondLst>
                                  <p:childTnLst>
                                    <p:set>
                                      <p:cBhvr>
                                        <p:cTn id="17" dur="1" fill="hold">
                                          <p:stCondLst>
                                            <p:cond delay="0"/>
                                          </p:stCondLst>
                                        </p:cTn>
                                        <p:tgtEl>
                                          <p:spTgt spid="1412"/>
                                        </p:tgtEl>
                                        <p:attrNameLst>
                                          <p:attrName>style.visibility</p:attrName>
                                        </p:attrNameLst>
                                      </p:cBhvr>
                                      <p:to>
                                        <p:strVal val="visible"/>
                                      </p:to>
                                    </p:set>
                                    <p:animEffect transition="in" filter="fade">
                                      <p:cBhvr>
                                        <p:cTn id="18" dur="500"/>
                                        <p:tgtEl>
                                          <p:spTgt spid="1412"/>
                                        </p:tgtEl>
                                      </p:cBhvr>
                                    </p:animEffect>
                                  </p:childTnLst>
                                </p:cTn>
                              </p:par>
                              <p:par>
                                <p:cTn id="19" presetID="10" presetClass="entr" presetSubtype="0" fill="hold" nodeType="withEffect">
                                  <p:stCondLst>
                                    <p:cond delay="0"/>
                                  </p:stCondLst>
                                  <p:childTnLst>
                                    <p:set>
                                      <p:cBhvr>
                                        <p:cTn id="20" dur="1" fill="hold">
                                          <p:stCondLst>
                                            <p:cond delay="0"/>
                                          </p:stCondLst>
                                        </p:cTn>
                                        <p:tgtEl>
                                          <p:spTgt spid="1415"/>
                                        </p:tgtEl>
                                        <p:attrNameLst>
                                          <p:attrName>style.visibility</p:attrName>
                                        </p:attrNameLst>
                                      </p:cBhvr>
                                      <p:to>
                                        <p:strVal val="visible"/>
                                      </p:to>
                                    </p:set>
                                    <p:animEffect transition="in" filter="fade">
                                      <p:cBhvr>
                                        <p:cTn id="21" dur="500"/>
                                        <p:tgtEl>
                                          <p:spTgt spid="1415"/>
                                        </p:tgtEl>
                                      </p:cBhvr>
                                    </p:animEffect>
                                  </p:childTnLst>
                                </p:cTn>
                              </p:par>
                              <p:par>
                                <p:cTn id="22" presetID="10" presetClass="entr" presetSubtype="0" fill="hold" nodeType="withEffect">
                                  <p:stCondLst>
                                    <p:cond delay="0"/>
                                  </p:stCondLst>
                                  <p:childTnLst>
                                    <p:set>
                                      <p:cBhvr>
                                        <p:cTn id="23" dur="1" fill="hold">
                                          <p:stCondLst>
                                            <p:cond delay="0"/>
                                          </p:stCondLst>
                                        </p:cTn>
                                        <p:tgtEl>
                                          <p:spTgt spid="1420"/>
                                        </p:tgtEl>
                                        <p:attrNameLst>
                                          <p:attrName>style.visibility</p:attrName>
                                        </p:attrNameLst>
                                      </p:cBhvr>
                                      <p:to>
                                        <p:strVal val="visible"/>
                                      </p:to>
                                    </p:set>
                                    <p:animEffect transition="in" filter="fade">
                                      <p:cBhvr>
                                        <p:cTn id="24" dur="500"/>
                                        <p:tgtEl>
                                          <p:spTgt spid="1420"/>
                                        </p:tgtEl>
                                      </p:cBhvr>
                                    </p:animEffect>
                                  </p:childTnLst>
                                </p:cTn>
                              </p:par>
                              <p:par>
                                <p:cTn id="25" presetID="10" presetClass="entr" presetSubtype="0" fill="hold" nodeType="withEffect">
                                  <p:stCondLst>
                                    <p:cond delay="0"/>
                                  </p:stCondLst>
                                  <p:childTnLst>
                                    <p:set>
                                      <p:cBhvr>
                                        <p:cTn id="26" dur="1" fill="hold">
                                          <p:stCondLst>
                                            <p:cond delay="0"/>
                                          </p:stCondLst>
                                        </p:cTn>
                                        <p:tgtEl>
                                          <p:spTgt spid="1423"/>
                                        </p:tgtEl>
                                        <p:attrNameLst>
                                          <p:attrName>style.visibility</p:attrName>
                                        </p:attrNameLst>
                                      </p:cBhvr>
                                      <p:to>
                                        <p:strVal val="visible"/>
                                      </p:to>
                                    </p:set>
                                    <p:animEffect transition="in" filter="fade">
                                      <p:cBhvr>
                                        <p:cTn id="27" dur="500"/>
                                        <p:tgtEl>
                                          <p:spTgt spid="1423"/>
                                        </p:tgtEl>
                                      </p:cBhvr>
                                    </p:animEffect>
                                  </p:childTnLst>
                                </p:cTn>
                              </p:par>
                              <p:par>
                                <p:cTn id="28" presetID="10" presetClass="entr" presetSubtype="0" fill="hold" nodeType="withEffect">
                                  <p:stCondLst>
                                    <p:cond delay="0"/>
                                  </p:stCondLst>
                                  <p:childTnLst>
                                    <p:set>
                                      <p:cBhvr>
                                        <p:cTn id="29" dur="1" fill="hold">
                                          <p:stCondLst>
                                            <p:cond delay="0"/>
                                          </p:stCondLst>
                                        </p:cTn>
                                        <p:tgtEl>
                                          <p:spTgt spid="1426"/>
                                        </p:tgtEl>
                                        <p:attrNameLst>
                                          <p:attrName>style.visibility</p:attrName>
                                        </p:attrNameLst>
                                      </p:cBhvr>
                                      <p:to>
                                        <p:strVal val="visible"/>
                                      </p:to>
                                    </p:set>
                                    <p:animEffect transition="in" filter="fade">
                                      <p:cBhvr>
                                        <p:cTn id="30" dur="500"/>
                                        <p:tgtEl>
                                          <p:spTgt spid="14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30"/>
                                        </p:tgtEl>
                                        <p:attrNameLst>
                                          <p:attrName>style.visibility</p:attrName>
                                        </p:attrNameLst>
                                      </p:cBhvr>
                                      <p:to>
                                        <p:strVal val="visible"/>
                                      </p:to>
                                    </p:set>
                                    <p:animEffect transition="in" filter="fade">
                                      <p:cBhvr>
                                        <p:cTn id="33" dur="500"/>
                                        <p:tgtEl>
                                          <p:spTgt spid="14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31"/>
                                        </p:tgtEl>
                                        <p:attrNameLst>
                                          <p:attrName>style.visibility</p:attrName>
                                        </p:attrNameLst>
                                      </p:cBhvr>
                                      <p:to>
                                        <p:strVal val="visible"/>
                                      </p:to>
                                    </p:set>
                                    <p:animEffect transition="in" filter="fade">
                                      <p:cBhvr>
                                        <p:cTn id="36" dur="500"/>
                                        <p:tgtEl>
                                          <p:spTgt spid="14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32"/>
                                        </p:tgtEl>
                                        <p:attrNameLst>
                                          <p:attrName>style.visibility</p:attrName>
                                        </p:attrNameLst>
                                      </p:cBhvr>
                                      <p:to>
                                        <p:strVal val="visible"/>
                                      </p:to>
                                    </p:set>
                                    <p:animEffect transition="in" filter="fade">
                                      <p:cBhvr>
                                        <p:cTn id="39" dur="500"/>
                                        <p:tgtEl>
                                          <p:spTgt spid="14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2"/>
                </p:tgtEl>
              </p:cMediaNode>
            </p:audio>
          </p:childTnLst>
        </p:cTn>
      </p:par>
    </p:tnLst>
    <p:bldLst>
      <p:bldP spid="1378" grpId="0" animBg="1"/>
      <p:bldP spid="1380" grpId="0"/>
      <p:bldP spid="1430" grpId="0" animBg="1"/>
      <p:bldP spid="1431" grpId="0" animBg="1"/>
      <p:bldP spid="14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p:nvPr/>
        </p:nvSpPr>
        <p:spPr>
          <a:xfrm>
            <a:off x="365700" y="784800"/>
            <a:ext cx="4610700"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87;p38"/>
          <p:cNvSpPr txBox="1">
            <a:spLocks noGrp="1"/>
          </p:cNvSpPr>
          <p:nvPr>
            <p:ph type="subTitle" idx="1"/>
          </p:nvPr>
        </p:nvSpPr>
        <p:spPr>
          <a:xfrm>
            <a:off x="699750" y="2220236"/>
            <a:ext cx="4032112" cy="1643400"/>
          </a:xfrm>
          <a:prstGeom prst="rect">
            <a:avLst/>
          </a:prstGeom>
        </p:spPr>
        <p:txBody>
          <a:bodyPr spcFirstLastPara="1" wrap="square" lIns="91425" tIns="91425" rIns="91425" bIns="91425" anchor="ctr" anchorCtr="0">
            <a:noAutofit/>
          </a:bodyPr>
          <a:lstStyle/>
          <a:p>
            <a:pPr marL="342900" indent="-342900" algn="l">
              <a:lnSpc>
                <a:spcPct val="114999"/>
              </a:lnSpc>
              <a:buAutoNum type="arabicPeriod"/>
            </a:pPr>
            <a:r>
              <a:rPr lang="zh-TW" altLang="en-US" sz="1800" dirty="0">
                <a:solidFill>
                  <a:srgbClr val="191919"/>
                </a:solidFill>
                <a:latin typeface="DFKai-SB"/>
                <a:ea typeface="DFKai-SB"/>
              </a:rPr>
              <a:t>目前的國道即時資訊系統只有目前壅塞情況，造成</a:t>
            </a:r>
            <a:r>
              <a:rPr lang="zh-TW" sz="1800" dirty="0">
                <a:solidFill>
                  <a:srgbClr val="191919"/>
                </a:solidFill>
                <a:latin typeface="DFKai-SB"/>
                <a:ea typeface="DFKai-SB"/>
              </a:rPr>
              <a:t>車輛</a:t>
            </a:r>
            <a:r>
              <a:rPr lang="zh-TW" altLang="en-US" sz="1800" dirty="0">
                <a:solidFill>
                  <a:srgbClr val="191919"/>
                </a:solidFill>
                <a:latin typeface="DFKai-SB"/>
                <a:ea typeface="DFKai-SB"/>
              </a:rPr>
              <a:t>駕</a:t>
            </a:r>
            <a:r>
              <a:rPr lang="zh-TW" sz="1800" dirty="0">
                <a:solidFill>
                  <a:srgbClr val="191919"/>
                </a:solidFill>
                <a:latin typeface="DFKai-SB"/>
                <a:ea typeface="DFKai-SB"/>
              </a:rPr>
              <a:t>駛無法</a:t>
            </a:r>
            <a:r>
              <a:rPr lang="zh-TW" altLang="en-US" sz="1800" dirty="0">
                <a:solidFill>
                  <a:srgbClr val="191919"/>
                </a:solidFill>
                <a:latin typeface="DFKai-SB"/>
                <a:ea typeface="DFKai-SB"/>
              </a:rPr>
              <a:t>判斷未來什麼時候才會停止</a:t>
            </a:r>
            <a:r>
              <a:rPr lang="zh-TW" sz="1800" dirty="0">
                <a:solidFill>
                  <a:srgbClr val="191919"/>
                </a:solidFill>
                <a:latin typeface="DFKai-SB"/>
                <a:ea typeface="DFKai-SB"/>
              </a:rPr>
              <a:t>壅塞，帶來</a:t>
            </a:r>
            <a:r>
              <a:rPr lang="zh-TW" altLang="en-US" sz="1800" dirty="0">
                <a:solidFill>
                  <a:srgbClr val="191919"/>
                </a:solidFill>
                <a:latin typeface="DFKai-SB"/>
                <a:ea typeface="DFKai-SB"/>
              </a:rPr>
              <a:t>交通時間上的浪費，這是智慧道路要解決的問題之一</a:t>
            </a:r>
            <a:r>
              <a:rPr lang="zh-TW" sz="1800" dirty="0">
                <a:solidFill>
                  <a:srgbClr val="191919"/>
                </a:solidFill>
                <a:latin typeface="DFKai-SB"/>
                <a:ea typeface="DFKai-SB"/>
              </a:rPr>
              <a:t>。</a:t>
            </a:r>
          </a:p>
          <a:p>
            <a:pPr marL="342900" indent="-342900" algn="l">
              <a:lnSpc>
                <a:spcPct val="114999"/>
              </a:lnSpc>
              <a:buAutoNum type="arabicPeriod"/>
            </a:pPr>
            <a:endParaRPr lang="zh-TW" sz="1800" dirty="0">
              <a:solidFill>
                <a:srgbClr val="191919"/>
              </a:solidFill>
              <a:latin typeface="DFKai-SB"/>
              <a:ea typeface="DFKai-SB"/>
            </a:endParaRPr>
          </a:p>
          <a:p>
            <a:pPr marL="342900" indent="-342900" algn="l">
              <a:lnSpc>
                <a:spcPct val="114999"/>
              </a:lnSpc>
              <a:buAutoNum type="arabicPeriod"/>
            </a:pPr>
            <a:r>
              <a:rPr lang="zh-TW" altLang="en-US" sz="1800" dirty="0">
                <a:solidFill>
                  <a:srgbClr val="191919"/>
                </a:solidFill>
                <a:latin typeface="DFKai-SB"/>
                <a:ea typeface="DFKai-SB"/>
              </a:rPr>
              <a:t>交通壅塞問題也會進一步帶來城市中的空氣汙染問題，降低空汙是現代智慧城市要降低的目標之一。</a:t>
            </a:r>
          </a:p>
          <a:p>
            <a:pPr marL="342900" indent="-342900" algn="l">
              <a:lnSpc>
                <a:spcPct val="114999"/>
              </a:lnSpc>
              <a:buAutoNum type="arabicPeriod"/>
            </a:pPr>
            <a:endParaRPr lang="zh-TW" altLang="en-US" sz="1800" dirty="0">
              <a:solidFill>
                <a:srgbClr val="191919"/>
              </a:solidFill>
              <a:latin typeface="DFKai-SB"/>
              <a:ea typeface="DFKai-SB"/>
            </a:endParaRPr>
          </a:p>
        </p:txBody>
      </p:sp>
      <p:sp>
        <p:nvSpPr>
          <p:cNvPr id="288" name="Google Shape;288;p38"/>
          <p:cNvSpPr txBox="1">
            <a:spLocks noGrp="1"/>
          </p:cNvSpPr>
          <p:nvPr>
            <p:ph type="title"/>
          </p:nvPr>
        </p:nvSpPr>
        <p:spPr>
          <a:xfrm>
            <a:off x="476853" y="881148"/>
            <a:ext cx="4399799" cy="465477"/>
          </a:xfrm>
          <a:prstGeom prst="rect">
            <a:avLst/>
          </a:prstGeom>
        </p:spPr>
        <p:txBody>
          <a:bodyPr spcFirstLastPara="1" wrap="square" lIns="91425" tIns="91425" rIns="91425" bIns="91425" anchor="ctr" anchorCtr="0">
            <a:noAutofit/>
          </a:bodyPr>
          <a:lstStyle/>
          <a:p>
            <a:r>
              <a:rPr lang="en-US"/>
              <a:t>Introduction</a:t>
            </a:r>
            <a:r>
              <a:rPr lang="en-US" altLang="zh-TW"/>
              <a:t> </a:t>
            </a:r>
            <a:r>
              <a:rPr lang="zh-TW" altLang="en-US"/>
              <a:t>動機</a:t>
            </a:r>
            <a:endParaRPr lang="en-US"/>
          </a:p>
        </p:txBody>
      </p:sp>
      <p:grpSp>
        <p:nvGrpSpPr>
          <p:cNvPr id="289" name="Google Shape;289;p38"/>
          <p:cNvGrpSpPr/>
          <p:nvPr/>
        </p:nvGrpSpPr>
        <p:grpSpPr>
          <a:xfrm>
            <a:off x="1253425" y="372115"/>
            <a:ext cx="6637149" cy="4443820"/>
            <a:chOff x="1304387" y="764776"/>
            <a:chExt cx="6535200" cy="3623815"/>
          </a:xfrm>
        </p:grpSpPr>
        <p:cxnSp>
          <p:nvCxnSpPr>
            <p:cNvPr id="291" name="Google Shape;291;p38"/>
            <p:cNvCxnSpPr/>
            <p:nvPr/>
          </p:nvCxnSpPr>
          <p:spPr>
            <a:xfrm>
              <a:off x="1304387" y="764776"/>
              <a:ext cx="6535200" cy="0"/>
            </a:xfrm>
            <a:prstGeom prst="straightConnector1">
              <a:avLst/>
            </a:prstGeom>
            <a:noFill/>
            <a:ln w="19050" cap="rnd" cmpd="sng">
              <a:solidFill>
                <a:schemeClr val="dk1"/>
              </a:solidFill>
              <a:prstDash val="solid"/>
              <a:round/>
              <a:headEnd type="none" w="med" len="med"/>
              <a:tailEnd type="none" w="med" len="med"/>
            </a:ln>
          </p:spPr>
        </p:cxnSp>
        <p:cxnSp>
          <p:nvCxnSpPr>
            <p:cNvPr id="290" name="Google Shape;290;p38"/>
            <p:cNvCxnSpPr/>
            <p:nvPr/>
          </p:nvCxnSpPr>
          <p:spPr>
            <a:xfrm>
              <a:off x="1304387" y="4388591"/>
              <a:ext cx="6535200" cy="0"/>
            </a:xfrm>
            <a:prstGeom prst="straightConnector1">
              <a:avLst/>
            </a:prstGeom>
            <a:noFill/>
            <a:ln w="19050" cap="rnd" cmpd="sng">
              <a:solidFill>
                <a:schemeClr val="dk1"/>
              </a:solidFill>
              <a:prstDash val="solid"/>
              <a:round/>
              <a:headEnd type="none" w="med" len="med"/>
              <a:tailEnd type="none" w="med" len="med"/>
            </a:ln>
          </p:spPr>
        </p:cxnSp>
      </p:grpSp>
      <p:grpSp>
        <p:nvGrpSpPr>
          <p:cNvPr id="292" name="Google Shape;292;p38"/>
          <p:cNvGrpSpPr/>
          <p:nvPr/>
        </p:nvGrpSpPr>
        <p:grpSpPr>
          <a:xfrm>
            <a:off x="8473112" y="4111690"/>
            <a:ext cx="602100" cy="666100"/>
            <a:chOff x="1820650" y="1393100"/>
            <a:chExt cx="602100" cy="666100"/>
          </a:xfrm>
        </p:grpSpPr>
        <p:sp>
          <p:nvSpPr>
            <p:cNvPr id="293" name="Google Shape;293;p38"/>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94;p38"/>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5" name="Google Shape;295;p38"/>
          <p:cNvGrpSpPr/>
          <p:nvPr/>
        </p:nvGrpSpPr>
        <p:grpSpPr>
          <a:xfrm>
            <a:off x="233672" y="4257711"/>
            <a:ext cx="761406" cy="647721"/>
            <a:chOff x="3475975" y="624225"/>
            <a:chExt cx="737225" cy="627150"/>
          </a:xfrm>
        </p:grpSpPr>
        <p:sp>
          <p:nvSpPr>
            <p:cNvPr id="296" name="Google Shape;296;p38"/>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97;p38"/>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98;p38"/>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99;p38"/>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0" name="Google Shape;300;p38"/>
          <p:cNvGrpSpPr/>
          <p:nvPr/>
        </p:nvGrpSpPr>
        <p:grpSpPr>
          <a:xfrm>
            <a:off x="8061237" y="445047"/>
            <a:ext cx="849091" cy="639458"/>
            <a:chOff x="1574625" y="624700"/>
            <a:chExt cx="822125" cy="619150"/>
          </a:xfrm>
        </p:grpSpPr>
        <p:sp>
          <p:nvSpPr>
            <p:cNvPr id="301" name="Google Shape;301;p38"/>
            <p:cNvSpPr/>
            <p:nvPr/>
          </p:nvSpPr>
          <p:spPr>
            <a:xfrm>
              <a:off x="1574625" y="624700"/>
              <a:ext cx="822125" cy="547350"/>
            </a:xfrm>
            <a:custGeom>
              <a:avLst/>
              <a:gdLst/>
              <a:ahLst/>
              <a:cxnLst/>
              <a:rect l="l" t="t" r="r" b="b"/>
              <a:pathLst>
                <a:path w="32885" h="21894" extrusionOk="0">
                  <a:moveTo>
                    <a:pt x="13561" y="1"/>
                  </a:moveTo>
                  <a:cubicBezTo>
                    <a:pt x="13302" y="1"/>
                    <a:pt x="13040" y="16"/>
                    <a:pt x="12776" y="48"/>
                  </a:cubicBezTo>
                  <a:cubicBezTo>
                    <a:pt x="9474" y="415"/>
                    <a:pt x="6972" y="3217"/>
                    <a:pt x="6972" y="6553"/>
                  </a:cubicBezTo>
                  <a:lnTo>
                    <a:pt x="6972" y="6920"/>
                  </a:lnTo>
                  <a:cubicBezTo>
                    <a:pt x="6372" y="6686"/>
                    <a:pt x="5771" y="6553"/>
                    <a:pt x="5138" y="6553"/>
                  </a:cubicBezTo>
                  <a:cubicBezTo>
                    <a:pt x="2336" y="6553"/>
                    <a:pt x="34" y="8788"/>
                    <a:pt x="34" y="11590"/>
                  </a:cubicBezTo>
                  <a:cubicBezTo>
                    <a:pt x="1" y="14392"/>
                    <a:pt x="2236" y="16693"/>
                    <a:pt x="5071" y="16727"/>
                  </a:cubicBezTo>
                  <a:cubicBezTo>
                    <a:pt x="4771" y="18962"/>
                    <a:pt x="6172" y="21097"/>
                    <a:pt x="8373" y="21730"/>
                  </a:cubicBezTo>
                  <a:cubicBezTo>
                    <a:pt x="8777" y="21840"/>
                    <a:pt x="9185" y="21893"/>
                    <a:pt x="9588" y="21893"/>
                  </a:cubicBezTo>
                  <a:cubicBezTo>
                    <a:pt x="11383" y="21893"/>
                    <a:pt x="13075" y="20845"/>
                    <a:pt x="13811" y="19128"/>
                  </a:cubicBezTo>
                  <a:cubicBezTo>
                    <a:pt x="14381" y="20490"/>
                    <a:pt x="15588" y="21125"/>
                    <a:pt x="16793" y="21125"/>
                  </a:cubicBezTo>
                  <a:cubicBezTo>
                    <a:pt x="18335" y="21125"/>
                    <a:pt x="19876" y="20085"/>
                    <a:pt x="20082" y="18194"/>
                  </a:cubicBezTo>
                  <a:cubicBezTo>
                    <a:pt x="21408" y="19659"/>
                    <a:pt x="23175" y="20351"/>
                    <a:pt x="24925" y="20351"/>
                  </a:cubicBezTo>
                  <a:cubicBezTo>
                    <a:pt x="27401" y="20351"/>
                    <a:pt x="29842" y="18967"/>
                    <a:pt x="30956" y="16426"/>
                  </a:cubicBezTo>
                  <a:cubicBezTo>
                    <a:pt x="32884" y="12071"/>
                    <a:pt x="29677" y="7186"/>
                    <a:pt x="24966" y="7186"/>
                  </a:cubicBezTo>
                  <a:cubicBezTo>
                    <a:pt x="24950" y="7186"/>
                    <a:pt x="24934" y="7186"/>
                    <a:pt x="24918" y="7187"/>
                  </a:cubicBezTo>
                  <a:cubicBezTo>
                    <a:pt x="24585" y="7187"/>
                    <a:pt x="24251" y="7220"/>
                    <a:pt x="23918" y="7253"/>
                  </a:cubicBezTo>
                  <a:cubicBezTo>
                    <a:pt x="24785" y="5474"/>
                    <a:pt x="23311" y="3944"/>
                    <a:pt x="21803" y="3944"/>
                  </a:cubicBezTo>
                  <a:cubicBezTo>
                    <a:pt x="21105" y="3944"/>
                    <a:pt x="20400" y="4271"/>
                    <a:pt x="19915" y="5052"/>
                  </a:cubicBezTo>
                  <a:cubicBezTo>
                    <a:pt x="19209" y="2074"/>
                    <a:pt x="16554" y="1"/>
                    <a:pt x="1356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302;p38"/>
            <p:cNvSpPr/>
            <p:nvPr/>
          </p:nvSpPr>
          <p:spPr>
            <a:xfrm>
              <a:off x="1790625" y="837925"/>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3" name="Google Shape;303;p38"/>
          <p:cNvGrpSpPr/>
          <p:nvPr/>
        </p:nvGrpSpPr>
        <p:grpSpPr>
          <a:xfrm>
            <a:off x="233672" y="238069"/>
            <a:ext cx="719894" cy="639455"/>
            <a:chOff x="2696275" y="963625"/>
            <a:chExt cx="678825" cy="602975"/>
          </a:xfrm>
        </p:grpSpPr>
        <p:sp>
          <p:nvSpPr>
            <p:cNvPr id="304" name="Google Shape;304;p38"/>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305;p38"/>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306;p38"/>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7" name="Google Shape;307;p38"/>
          <p:cNvGrpSpPr/>
          <p:nvPr/>
        </p:nvGrpSpPr>
        <p:grpSpPr>
          <a:xfrm>
            <a:off x="8630696" y="2450077"/>
            <a:ext cx="295209" cy="296040"/>
            <a:chOff x="133738" y="317889"/>
            <a:chExt cx="460473" cy="461698"/>
          </a:xfrm>
        </p:grpSpPr>
        <p:sp>
          <p:nvSpPr>
            <p:cNvPr id="308" name="Google Shape;308;p38"/>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309;p38"/>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10" name="Google Shape;310;p38"/>
          <p:cNvSpPr/>
          <p:nvPr/>
        </p:nvSpPr>
        <p:spPr>
          <a:xfrm>
            <a:off x="218088" y="3042482"/>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311;p38"/>
          <p:cNvSpPr/>
          <p:nvPr/>
        </p:nvSpPr>
        <p:spPr>
          <a:xfrm>
            <a:off x="252263" y="184657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圖片 3" descr="一張含有 文字, 螢幕擷取畫面, 鮮豔, 字型 的圖片&#10;&#10;自動產生的描述">
            <a:extLst>
              <a:ext uri="{FF2B5EF4-FFF2-40B4-BE49-F238E27FC236}">
                <a16:creationId xmlns:a16="http://schemas.microsoft.com/office/drawing/2014/main" id="{B221CCB7-B536-69EA-A0DD-EE2A9B26494B}"/>
              </a:ext>
            </a:extLst>
          </p:cNvPr>
          <p:cNvPicPr>
            <a:picLocks noChangeAspect="1"/>
          </p:cNvPicPr>
          <p:nvPr/>
        </p:nvPicPr>
        <p:blipFill rotWithShape="1">
          <a:blip r:embed="rId6"/>
          <a:srcRect t="-242" r="617" b="55057"/>
          <a:stretch/>
        </p:blipFill>
        <p:spPr>
          <a:xfrm>
            <a:off x="7825912" y="1351624"/>
            <a:ext cx="1105380" cy="1566206"/>
          </a:xfrm>
          <a:prstGeom prst="rect">
            <a:avLst/>
          </a:prstGeom>
        </p:spPr>
      </p:pic>
      <p:pic>
        <p:nvPicPr>
          <p:cNvPr id="6" name="圖片 5" descr="一張含有 文字, 螢幕擷取畫面, 車輛, 車 的圖片&#10;&#10;自動產生的描述">
            <a:extLst>
              <a:ext uri="{FF2B5EF4-FFF2-40B4-BE49-F238E27FC236}">
                <a16:creationId xmlns:a16="http://schemas.microsoft.com/office/drawing/2014/main" id="{1D34CBFC-AEA4-32CE-DCC9-C1C3412CA0B7}"/>
              </a:ext>
            </a:extLst>
          </p:cNvPr>
          <p:cNvPicPr>
            <a:picLocks noChangeAspect="1"/>
          </p:cNvPicPr>
          <p:nvPr/>
        </p:nvPicPr>
        <p:blipFill rotWithShape="1">
          <a:blip r:embed="rId7"/>
          <a:srcRect l="4015" t="8525" r="2375" b="22009"/>
          <a:stretch/>
        </p:blipFill>
        <p:spPr>
          <a:xfrm>
            <a:off x="5040478" y="726474"/>
            <a:ext cx="2721771" cy="2471832"/>
          </a:xfrm>
          <a:prstGeom prst="rect">
            <a:avLst/>
          </a:prstGeom>
        </p:spPr>
      </p:pic>
      <p:pic>
        <p:nvPicPr>
          <p:cNvPr id="3" name="圖片 2" descr="擁抱低碳世- 研究：每年900萬人因環境污染而死空污是最大宗">
            <a:extLst>
              <a:ext uri="{FF2B5EF4-FFF2-40B4-BE49-F238E27FC236}">
                <a16:creationId xmlns:a16="http://schemas.microsoft.com/office/drawing/2014/main" id="{551EAEF7-97CC-14CB-EC5D-690B33ABE5E3}"/>
              </a:ext>
            </a:extLst>
          </p:cNvPr>
          <p:cNvPicPr>
            <a:picLocks noChangeAspect="1"/>
          </p:cNvPicPr>
          <p:nvPr/>
        </p:nvPicPr>
        <p:blipFill>
          <a:blip r:embed="rId8"/>
          <a:stretch>
            <a:fillRect/>
          </a:stretch>
        </p:blipFill>
        <p:spPr>
          <a:xfrm>
            <a:off x="5199266" y="3292396"/>
            <a:ext cx="2256187" cy="1482725"/>
          </a:xfrm>
          <a:prstGeom prst="rect">
            <a:avLst/>
          </a:prstGeom>
        </p:spPr>
      </p:pic>
      <p:pic>
        <p:nvPicPr>
          <p:cNvPr id="2" name="音訊 1">
            <a:hlinkClick r:id="" action="ppaction://media"/>
            <a:extLst>
              <a:ext uri="{FF2B5EF4-FFF2-40B4-BE49-F238E27FC236}">
                <a16:creationId xmlns:a16="http://schemas.microsoft.com/office/drawing/2014/main" id="{1988E866-7FEB-4153-B71A-90B1EAB27E0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81418513"/>
      </p:ext>
    </p:extLst>
  </p:cSld>
  <p:clrMapOvr>
    <a:masterClrMapping/>
  </p:clrMapOvr>
  <mc:AlternateContent xmlns:mc="http://schemas.openxmlformats.org/markup-compatibility/2006">
    <mc:Choice xmlns:p14="http://schemas.microsoft.com/office/powerpoint/2010/main" Requires="p14">
      <p:transition spd="slow" p14:dur="1400" advTm="40042">
        <p14:doors dir="vert"/>
      </p:transition>
    </mc:Choice>
    <mc:Fallback>
      <p:transition spd="slow" advTm="400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287">
                                            <p:txEl>
                                              <p:pRg st="0" end="0"/>
                                            </p:txEl>
                                          </p:spTgt>
                                        </p:tgtEl>
                                        <p:attrNameLst>
                                          <p:attrName>style.visibility</p:attrName>
                                        </p:attrNameLst>
                                      </p:cBhvr>
                                      <p:to>
                                        <p:strVal val="visible"/>
                                      </p:to>
                                    </p:set>
                                    <p:animEffect transition="in" filter="fade">
                                      <p:cBhvr>
                                        <p:cTn id="9" dur="500"/>
                                        <p:tgtEl>
                                          <p:spTgt spid="28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87">
                                            <p:txEl>
                                              <p:pRg st="2" end="2"/>
                                            </p:txEl>
                                          </p:spTgt>
                                        </p:tgtEl>
                                        <p:attrNameLst>
                                          <p:attrName>style.visibility</p:attrName>
                                        </p:attrNameLst>
                                      </p:cBhvr>
                                      <p:to>
                                        <p:strVal val="visible"/>
                                      </p:to>
                                    </p:set>
                                    <p:animEffect transition="in" filter="fade">
                                      <p:cBhvr>
                                        <p:cTn id="14" dur="500"/>
                                        <p:tgtEl>
                                          <p:spTgt spid="287">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8"/>
                                        </p:tgtEl>
                                        <p:attrNameLst>
                                          <p:attrName>style.visibility</p:attrName>
                                        </p:attrNameLst>
                                      </p:cBhvr>
                                      <p:to>
                                        <p:strVal val="visible"/>
                                      </p:to>
                                    </p:set>
                                    <p:animEffect transition="in" filter="fade">
                                      <p:cBhvr>
                                        <p:cTn id="17" dur="500"/>
                                        <p:tgtEl>
                                          <p:spTgt spid="288"/>
                                        </p:tgtEl>
                                      </p:cBhvr>
                                    </p:animEffect>
                                  </p:childTnLst>
                                </p:cTn>
                              </p:par>
                              <p:par>
                                <p:cTn id="18" presetID="10" presetClass="entr" presetSubtype="0" fill="hold" nodeType="withEffect">
                                  <p:stCondLst>
                                    <p:cond delay="0"/>
                                  </p:stCondLst>
                                  <p:childTnLst>
                                    <p:set>
                                      <p:cBhvr>
                                        <p:cTn id="19" dur="1" fill="hold">
                                          <p:stCondLst>
                                            <p:cond delay="0"/>
                                          </p:stCondLst>
                                        </p:cTn>
                                        <p:tgtEl>
                                          <p:spTgt spid="289"/>
                                        </p:tgtEl>
                                        <p:attrNameLst>
                                          <p:attrName>style.visibility</p:attrName>
                                        </p:attrNameLst>
                                      </p:cBhvr>
                                      <p:to>
                                        <p:strVal val="visible"/>
                                      </p:to>
                                    </p:set>
                                    <p:animEffect transition="in" filter="fade">
                                      <p:cBhvr>
                                        <p:cTn id="20" dur="500"/>
                                        <p:tgtEl>
                                          <p:spTgt spid="289"/>
                                        </p:tgtEl>
                                      </p:cBhvr>
                                    </p:animEffect>
                                  </p:childTnLst>
                                </p:cTn>
                              </p:par>
                              <p:par>
                                <p:cTn id="21" presetID="10" presetClass="entr" presetSubtype="0" fill="hold" nodeType="with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500"/>
                                        <p:tgtEl>
                                          <p:spTgt spid="292"/>
                                        </p:tgtEl>
                                      </p:cBhvr>
                                    </p:animEffect>
                                  </p:childTnLst>
                                </p:cTn>
                              </p:par>
                              <p:par>
                                <p:cTn id="24" presetID="10" presetClass="entr" presetSubtype="0" fill="hold" nodeType="withEffect">
                                  <p:stCondLst>
                                    <p:cond delay="0"/>
                                  </p:stCondLst>
                                  <p:childTnLst>
                                    <p:set>
                                      <p:cBhvr>
                                        <p:cTn id="25" dur="1" fill="hold">
                                          <p:stCondLst>
                                            <p:cond delay="0"/>
                                          </p:stCondLst>
                                        </p:cTn>
                                        <p:tgtEl>
                                          <p:spTgt spid="295"/>
                                        </p:tgtEl>
                                        <p:attrNameLst>
                                          <p:attrName>style.visibility</p:attrName>
                                        </p:attrNameLst>
                                      </p:cBhvr>
                                      <p:to>
                                        <p:strVal val="visible"/>
                                      </p:to>
                                    </p:set>
                                    <p:animEffect transition="in" filter="fade">
                                      <p:cBhvr>
                                        <p:cTn id="26" dur="500"/>
                                        <p:tgtEl>
                                          <p:spTgt spid="295"/>
                                        </p:tgtEl>
                                      </p:cBhvr>
                                    </p:animEffect>
                                  </p:childTnLst>
                                </p:cTn>
                              </p:par>
                              <p:par>
                                <p:cTn id="27" presetID="10" presetClass="entr" presetSubtype="0" fill="hold" nodeType="withEffect">
                                  <p:stCondLst>
                                    <p:cond delay="0"/>
                                  </p:stCondLst>
                                  <p:childTnLst>
                                    <p:set>
                                      <p:cBhvr>
                                        <p:cTn id="28" dur="1" fill="hold">
                                          <p:stCondLst>
                                            <p:cond delay="0"/>
                                          </p:stCondLst>
                                        </p:cTn>
                                        <p:tgtEl>
                                          <p:spTgt spid="300"/>
                                        </p:tgtEl>
                                        <p:attrNameLst>
                                          <p:attrName>style.visibility</p:attrName>
                                        </p:attrNameLst>
                                      </p:cBhvr>
                                      <p:to>
                                        <p:strVal val="visible"/>
                                      </p:to>
                                    </p:set>
                                    <p:animEffect transition="in" filter="fade">
                                      <p:cBhvr>
                                        <p:cTn id="29" dur="500"/>
                                        <p:tgtEl>
                                          <p:spTgt spid="300"/>
                                        </p:tgtEl>
                                      </p:cBhvr>
                                    </p:animEffect>
                                  </p:childTnLst>
                                </p:cTn>
                              </p:par>
                              <p:par>
                                <p:cTn id="30" presetID="10" presetClass="entr" presetSubtype="0" fill="hold" nodeType="withEffect">
                                  <p:stCondLst>
                                    <p:cond delay="0"/>
                                  </p:stCondLst>
                                  <p:childTnLst>
                                    <p:set>
                                      <p:cBhvr>
                                        <p:cTn id="31" dur="1" fill="hold">
                                          <p:stCondLst>
                                            <p:cond delay="0"/>
                                          </p:stCondLst>
                                        </p:cTn>
                                        <p:tgtEl>
                                          <p:spTgt spid="303"/>
                                        </p:tgtEl>
                                        <p:attrNameLst>
                                          <p:attrName>style.visibility</p:attrName>
                                        </p:attrNameLst>
                                      </p:cBhvr>
                                      <p:to>
                                        <p:strVal val="visible"/>
                                      </p:to>
                                    </p:set>
                                    <p:animEffect transition="in" filter="fade">
                                      <p:cBhvr>
                                        <p:cTn id="32" dur="500"/>
                                        <p:tgtEl>
                                          <p:spTgt spid="303"/>
                                        </p:tgtEl>
                                      </p:cBhvr>
                                    </p:animEffect>
                                  </p:childTnLst>
                                </p:cTn>
                              </p:par>
                              <p:par>
                                <p:cTn id="33" presetID="10" presetClass="entr" presetSubtype="0" fill="hold" nodeType="withEffect">
                                  <p:stCondLst>
                                    <p:cond delay="0"/>
                                  </p:stCondLst>
                                  <p:childTnLst>
                                    <p:set>
                                      <p:cBhvr>
                                        <p:cTn id="34" dur="1" fill="hold">
                                          <p:stCondLst>
                                            <p:cond delay="0"/>
                                          </p:stCondLst>
                                        </p:cTn>
                                        <p:tgtEl>
                                          <p:spTgt spid="307"/>
                                        </p:tgtEl>
                                        <p:attrNameLst>
                                          <p:attrName>style.visibility</p:attrName>
                                        </p:attrNameLst>
                                      </p:cBhvr>
                                      <p:to>
                                        <p:strVal val="visible"/>
                                      </p:to>
                                    </p:set>
                                    <p:animEffect transition="in" filter="fade">
                                      <p:cBhvr>
                                        <p:cTn id="35" dur="500"/>
                                        <p:tgtEl>
                                          <p:spTgt spid="30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0"/>
                                        </p:tgtEl>
                                        <p:attrNameLst>
                                          <p:attrName>style.visibility</p:attrName>
                                        </p:attrNameLst>
                                      </p:cBhvr>
                                      <p:to>
                                        <p:strVal val="visible"/>
                                      </p:to>
                                    </p:set>
                                    <p:animEffect transition="in" filter="fade">
                                      <p:cBhvr>
                                        <p:cTn id="38" dur="500"/>
                                        <p:tgtEl>
                                          <p:spTgt spid="3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1"/>
                                        </p:tgtEl>
                                        <p:attrNameLst>
                                          <p:attrName>style.visibility</p:attrName>
                                        </p:attrNameLst>
                                      </p:cBhvr>
                                      <p:to>
                                        <p:strVal val="visible"/>
                                      </p:to>
                                    </p:set>
                                    <p:animEffect transition="in" filter="fade">
                                      <p:cBhvr>
                                        <p:cTn id="41"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bldLst>
      <p:bldP spid="287" grpId="0" build="p"/>
      <p:bldP spid="288" grpId="0"/>
      <p:bldP spid="310" grpId="0" animBg="1"/>
      <p:bldP spid="3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p:nvPr/>
        </p:nvSpPr>
        <p:spPr>
          <a:xfrm>
            <a:off x="365700" y="784800"/>
            <a:ext cx="4610700"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87;p38"/>
          <p:cNvSpPr txBox="1">
            <a:spLocks noGrp="1"/>
          </p:cNvSpPr>
          <p:nvPr>
            <p:ph type="subTitle" idx="1"/>
          </p:nvPr>
        </p:nvSpPr>
        <p:spPr>
          <a:xfrm>
            <a:off x="692864" y="2216663"/>
            <a:ext cx="3942600" cy="1643400"/>
          </a:xfrm>
          <a:prstGeom prst="rect">
            <a:avLst/>
          </a:prstGeom>
        </p:spPr>
        <p:txBody>
          <a:bodyPr spcFirstLastPara="1" wrap="square" lIns="91425" tIns="91425" rIns="91425" bIns="91425" anchor="ctr" anchorCtr="0">
            <a:noAutofit/>
          </a:bodyPr>
          <a:lstStyle/>
          <a:p>
            <a:pPr marL="0" indent="0" algn="l">
              <a:lnSpc>
                <a:spcPct val="114999"/>
              </a:lnSpc>
            </a:pPr>
            <a:r>
              <a:rPr lang="zh-TW" sz="1800">
                <a:solidFill>
                  <a:srgbClr val="191919"/>
                </a:solidFill>
                <a:latin typeface="DFKai-SB"/>
                <a:ea typeface="DFKai-SB"/>
              </a:rPr>
              <a:t>透過國道影像監控系統的影像進行處理，然後在車輛</a:t>
            </a:r>
            <a:r>
              <a:rPr lang="zh-TW" altLang="en-US" sz="1800">
                <a:solidFill>
                  <a:srgbClr val="191919"/>
                </a:solidFill>
                <a:latin typeface="DFKai-SB"/>
                <a:ea typeface="DFKai-SB"/>
              </a:rPr>
              <a:t>駕</a:t>
            </a:r>
            <a:r>
              <a:rPr lang="zh-TW" sz="1800">
                <a:solidFill>
                  <a:srgbClr val="191919"/>
                </a:solidFill>
                <a:latin typeface="DFKai-SB"/>
                <a:ea typeface="DFKai-SB"/>
              </a:rPr>
              <a:t>駛手機APP動態</a:t>
            </a:r>
            <a:r>
              <a:rPr lang="zh-TW" altLang="en-US" sz="1800">
                <a:solidFill>
                  <a:srgbClr val="191919"/>
                </a:solidFill>
                <a:latin typeface="DFKai-SB"/>
                <a:ea typeface="DFKai-SB"/>
              </a:rPr>
              <a:t>展示未來</a:t>
            </a:r>
            <a:r>
              <a:rPr lang="en-US" altLang="zh-TW" sz="1800" dirty="0">
                <a:solidFill>
                  <a:srgbClr val="191919"/>
                </a:solidFill>
                <a:latin typeface="DFKai-SB"/>
                <a:ea typeface="DFKai-SB"/>
              </a:rPr>
              <a:t>1</a:t>
            </a:r>
            <a:r>
              <a:rPr lang="en-US" altLang="en-US" sz="1800" dirty="0">
                <a:solidFill>
                  <a:srgbClr val="191919"/>
                </a:solidFill>
                <a:latin typeface="DFKai-SB"/>
                <a:ea typeface="DFKai-SB"/>
              </a:rPr>
              <a:t>5、30、45、60分鐘的壅塞狀態，讓駕駛即時得知資訊，讓他們有更多資訊可以做出行車時段的規劃</a:t>
            </a:r>
            <a:r>
              <a:rPr lang="zh-TW" sz="1800">
                <a:solidFill>
                  <a:srgbClr val="191919"/>
                </a:solidFill>
                <a:latin typeface="DFKai-SB"/>
                <a:ea typeface="DFKai-SB"/>
              </a:rPr>
              <a:t>。</a:t>
            </a:r>
          </a:p>
          <a:p>
            <a:pPr marL="0" indent="0" algn="l">
              <a:lnSpc>
                <a:spcPct val="114999"/>
              </a:lnSpc>
            </a:pPr>
            <a:endParaRPr lang="zh-TW" altLang="en-US" sz="1800">
              <a:solidFill>
                <a:srgbClr val="191919"/>
              </a:solidFill>
              <a:latin typeface="DFKai-SB"/>
              <a:ea typeface="DFKai-SB"/>
            </a:endParaRPr>
          </a:p>
          <a:p>
            <a:pPr marL="342900" indent="-342900" algn="l">
              <a:lnSpc>
                <a:spcPct val="114999"/>
              </a:lnSpc>
              <a:buAutoNum type="arabicPeriod"/>
            </a:pPr>
            <a:endParaRPr lang="zh-TW" sz="1800">
              <a:solidFill>
                <a:srgbClr val="191919"/>
              </a:solidFill>
              <a:latin typeface="DFKai-SB"/>
              <a:ea typeface="DFKai-SB"/>
            </a:endParaRPr>
          </a:p>
          <a:p>
            <a:pPr marL="0" indent="0"/>
            <a:endParaRPr lang="zh-TW" altLang="en-US">
              <a:solidFill>
                <a:srgbClr val="281101"/>
              </a:solidFill>
              <a:latin typeface="標楷體" panose="03000509000000000000" pitchFamily="65" charset="-120"/>
              <a:ea typeface="標楷體" panose="03000509000000000000" pitchFamily="65" charset="-120"/>
            </a:endParaRPr>
          </a:p>
        </p:txBody>
      </p:sp>
      <p:sp>
        <p:nvSpPr>
          <p:cNvPr id="288" name="Google Shape;288;p38"/>
          <p:cNvSpPr txBox="1">
            <a:spLocks noGrp="1"/>
          </p:cNvSpPr>
          <p:nvPr>
            <p:ph type="title"/>
          </p:nvPr>
        </p:nvSpPr>
        <p:spPr>
          <a:xfrm>
            <a:off x="234805" y="881148"/>
            <a:ext cx="4863723" cy="465477"/>
          </a:xfrm>
          <a:prstGeom prst="rect">
            <a:avLst/>
          </a:prstGeom>
        </p:spPr>
        <p:txBody>
          <a:bodyPr spcFirstLastPara="1" wrap="square" lIns="91425" tIns="91425" rIns="91425" bIns="91425" anchor="ctr" anchorCtr="0">
            <a:noAutofit/>
          </a:bodyPr>
          <a:lstStyle/>
          <a:p>
            <a:r>
              <a:rPr lang="en-US" sz="3200" dirty="0"/>
              <a:t>Introduction</a:t>
            </a:r>
            <a:r>
              <a:rPr lang="en-US" altLang="zh-CN" sz="3200" dirty="0"/>
              <a:t> </a:t>
            </a:r>
            <a:r>
              <a:rPr lang="zh-CN" altLang="en-US" sz="3200"/>
              <a:t>解決方法</a:t>
            </a:r>
            <a:endParaRPr lang="en-US" sz="3200"/>
          </a:p>
        </p:txBody>
      </p:sp>
      <p:grpSp>
        <p:nvGrpSpPr>
          <p:cNvPr id="289" name="Google Shape;289;p38"/>
          <p:cNvGrpSpPr/>
          <p:nvPr/>
        </p:nvGrpSpPr>
        <p:grpSpPr>
          <a:xfrm>
            <a:off x="1253425" y="370396"/>
            <a:ext cx="6637149" cy="4402709"/>
            <a:chOff x="1304387" y="764776"/>
            <a:chExt cx="6535200" cy="3679964"/>
          </a:xfrm>
        </p:grpSpPr>
        <p:cxnSp>
          <p:nvCxnSpPr>
            <p:cNvPr id="290" name="Google Shape;290;p38"/>
            <p:cNvCxnSpPr/>
            <p:nvPr/>
          </p:nvCxnSpPr>
          <p:spPr>
            <a:xfrm>
              <a:off x="1304387" y="4444740"/>
              <a:ext cx="6535200" cy="0"/>
            </a:xfrm>
            <a:prstGeom prst="straightConnector1">
              <a:avLst/>
            </a:prstGeom>
            <a:noFill/>
            <a:ln w="19050" cap="rnd" cmpd="sng">
              <a:solidFill>
                <a:schemeClr val="dk1"/>
              </a:solidFill>
              <a:prstDash val="solid"/>
              <a:round/>
              <a:headEnd type="none" w="med" len="med"/>
              <a:tailEnd type="none" w="med" len="med"/>
            </a:ln>
          </p:spPr>
        </p:cxnSp>
        <p:cxnSp>
          <p:nvCxnSpPr>
            <p:cNvPr id="291" name="Google Shape;291;p38"/>
            <p:cNvCxnSpPr/>
            <p:nvPr/>
          </p:nvCxnSpPr>
          <p:spPr>
            <a:xfrm>
              <a:off x="1304387" y="764776"/>
              <a:ext cx="6535200" cy="0"/>
            </a:xfrm>
            <a:prstGeom prst="straightConnector1">
              <a:avLst/>
            </a:prstGeom>
            <a:noFill/>
            <a:ln w="19050" cap="rnd" cmpd="sng">
              <a:solidFill>
                <a:schemeClr val="dk1"/>
              </a:solidFill>
              <a:prstDash val="solid"/>
              <a:round/>
              <a:headEnd type="none" w="med" len="med"/>
              <a:tailEnd type="none" w="med" len="med"/>
            </a:ln>
          </p:spPr>
        </p:cxnSp>
      </p:grpSp>
      <p:grpSp>
        <p:nvGrpSpPr>
          <p:cNvPr id="292" name="Google Shape;292;p38"/>
          <p:cNvGrpSpPr/>
          <p:nvPr/>
        </p:nvGrpSpPr>
        <p:grpSpPr>
          <a:xfrm>
            <a:off x="8473112" y="4111690"/>
            <a:ext cx="602100" cy="666100"/>
            <a:chOff x="1820650" y="1393100"/>
            <a:chExt cx="602100" cy="666100"/>
          </a:xfrm>
        </p:grpSpPr>
        <p:sp>
          <p:nvSpPr>
            <p:cNvPr id="293" name="Google Shape;293;p38"/>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94;p38"/>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5" name="Google Shape;295;p38"/>
          <p:cNvGrpSpPr/>
          <p:nvPr/>
        </p:nvGrpSpPr>
        <p:grpSpPr>
          <a:xfrm>
            <a:off x="233672" y="4257711"/>
            <a:ext cx="761406" cy="647721"/>
            <a:chOff x="3475975" y="624225"/>
            <a:chExt cx="737225" cy="627150"/>
          </a:xfrm>
        </p:grpSpPr>
        <p:sp>
          <p:nvSpPr>
            <p:cNvPr id="296" name="Google Shape;296;p38"/>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97;p38"/>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98;p38"/>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99;p38"/>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0" name="Google Shape;300;p38"/>
          <p:cNvGrpSpPr/>
          <p:nvPr/>
        </p:nvGrpSpPr>
        <p:grpSpPr>
          <a:xfrm>
            <a:off x="8061237" y="445047"/>
            <a:ext cx="849091" cy="639458"/>
            <a:chOff x="1574625" y="624700"/>
            <a:chExt cx="822125" cy="619150"/>
          </a:xfrm>
        </p:grpSpPr>
        <p:sp>
          <p:nvSpPr>
            <p:cNvPr id="301" name="Google Shape;301;p38"/>
            <p:cNvSpPr/>
            <p:nvPr/>
          </p:nvSpPr>
          <p:spPr>
            <a:xfrm>
              <a:off x="1574625" y="624700"/>
              <a:ext cx="822125" cy="547350"/>
            </a:xfrm>
            <a:custGeom>
              <a:avLst/>
              <a:gdLst/>
              <a:ahLst/>
              <a:cxnLst/>
              <a:rect l="l" t="t" r="r" b="b"/>
              <a:pathLst>
                <a:path w="32885" h="21894" extrusionOk="0">
                  <a:moveTo>
                    <a:pt x="13561" y="1"/>
                  </a:moveTo>
                  <a:cubicBezTo>
                    <a:pt x="13302" y="1"/>
                    <a:pt x="13040" y="16"/>
                    <a:pt x="12776" y="48"/>
                  </a:cubicBezTo>
                  <a:cubicBezTo>
                    <a:pt x="9474" y="415"/>
                    <a:pt x="6972" y="3217"/>
                    <a:pt x="6972" y="6553"/>
                  </a:cubicBezTo>
                  <a:lnTo>
                    <a:pt x="6972" y="6920"/>
                  </a:lnTo>
                  <a:cubicBezTo>
                    <a:pt x="6372" y="6686"/>
                    <a:pt x="5771" y="6553"/>
                    <a:pt x="5138" y="6553"/>
                  </a:cubicBezTo>
                  <a:cubicBezTo>
                    <a:pt x="2336" y="6553"/>
                    <a:pt x="34" y="8788"/>
                    <a:pt x="34" y="11590"/>
                  </a:cubicBezTo>
                  <a:cubicBezTo>
                    <a:pt x="1" y="14392"/>
                    <a:pt x="2236" y="16693"/>
                    <a:pt x="5071" y="16727"/>
                  </a:cubicBezTo>
                  <a:cubicBezTo>
                    <a:pt x="4771" y="18962"/>
                    <a:pt x="6172" y="21097"/>
                    <a:pt x="8373" y="21730"/>
                  </a:cubicBezTo>
                  <a:cubicBezTo>
                    <a:pt x="8777" y="21840"/>
                    <a:pt x="9185" y="21893"/>
                    <a:pt x="9588" y="21893"/>
                  </a:cubicBezTo>
                  <a:cubicBezTo>
                    <a:pt x="11383" y="21893"/>
                    <a:pt x="13075" y="20845"/>
                    <a:pt x="13811" y="19128"/>
                  </a:cubicBezTo>
                  <a:cubicBezTo>
                    <a:pt x="14381" y="20490"/>
                    <a:pt x="15588" y="21125"/>
                    <a:pt x="16793" y="21125"/>
                  </a:cubicBezTo>
                  <a:cubicBezTo>
                    <a:pt x="18335" y="21125"/>
                    <a:pt x="19876" y="20085"/>
                    <a:pt x="20082" y="18194"/>
                  </a:cubicBezTo>
                  <a:cubicBezTo>
                    <a:pt x="21408" y="19659"/>
                    <a:pt x="23175" y="20351"/>
                    <a:pt x="24925" y="20351"/>
                  </a:cubicBezTo>
                  <a:cubicBezTo>
                    <a:pt x="27401" y="20351"/>
                    <a:pt x="29842" y="18967"/>
                    <a:pt x="30956" y="16426"/>
                  </a:cubicBezTo>
                  <a:cubicBezTo>
                    <a:pt x="32884" y="12071"/>
                    <a:pt x="29677" y="7186"/>
                    <a:pt x="24966" y="7186"/>
                  </a:cubicBezTo>
                  <a:cubicBezTo>
                    <a:pt x="24950" y="7186"/>
                    <a:pt x="24934" y="7186"/>
                    <a:pt x="24918" y="7187"/>
                  </a:cubicBezTo>
                  <a:cubicBezTo>
                    <a:pt x="24585" y="7187"/>
                    <a:pt x="24251" y="7220"/>
                    <a:pt x="23918" y="7253"/>
                  </a:cubicBezTo>
                  <a:cubicBezTo>
                    <a:pt x="24785" y="5474"/>
                    <a:pt x="23311" y="3944"/>
                    <a:pt x="21803" y="3944"/>
                  </a:cubicBezTo>
                  <a:cubicBezTo>
                    <a:pt x="21105" y="3944"/>
                    <a:pt x="20400" y="4271"/>
                    <a:pt x="19915" y="5052"/>
                  </a:cubicBezTo>
                  <a:cubicBezTo>
                    <a:pt x="19209" y="2074"/>
                    <a:pt x="16554" y="1"/>
                    <a:pt x="1356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302;p38"/>
            <p:cNvSpPr/>
            <p:nvPr/>
          </p:nvSpPr>
          <p:spPr>
            <a:xfrm>
              <a:off x="1790625" y="837925"/>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3" name="Google Shape;303;p38"/>
          <p:cNvGrpSpPr/>
          <p:nvPr/>
        </p:nvGrpSpPr>
        <p:grpSpPr>
          <a:xfrm>
            <a:off x="233672" y="238069"/>
            <a:ext cx="719894" cy="639455"/>
            <a:chOff x="2696275" y="963625"/>
            <a:chExt cx="678825" cy="602975"/>
          </a:xfrm>
        </p:grpSpPr>
        <p:sp>
          <p:nvSpPr>
            <p:cNvPr id="304" name="Google Shape;304;p38"/>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305;p38"/>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306;p38"/>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7" name="Google Shape;307;p38"/>
          <p:cNvGrpSpPr/>
          <p:nvPr/>
        </p:nvGrpSpPr>
        <p:grpSpPr>
          <a:xfrm>
            <a:off x="8630696" y="2450077"/>
            <a:ext cx="295209" cy="296040"/>
            <a:chOff x="133738" y="317889"/>
            <a:chExt cx="460473" cy="461698"/>
          </a:xfrm>
        </p:grpSpPr>
        <p:sp>
          <p:nvSpPr>
            <p:cNvPr id="308" name="Google Shape;308;p38"/>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309;p38"/>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10" name="Google Shape;310;p38"/>
          <p:cNvSpPr/>
          <p:nvPr/>
        </p:nvSpPr>
        <p:spPr>
          <a:xfrm>
            <a:off x="218088" y="3042482"/>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311;p38"/>
          <p:cNvSpPr/>
          <p:nvPr/>
        </p:nvSpPr>
        <p:spPr>
          <a:xfrm>
            <a:off x="252263" y="184657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圖片 1" descr="System - Free business and finance icons">
            <a:extLst>
              <a:ext uri="{FF2B5EF4-FFF2-40B4-BE49-F238E27FC236}">
                <a16:creationId xmlns:a16="http://schemas.microsoft.com/office/drawing/2014/main" id="{B814D3B1-CFA9-F814-59AB-C47D28DBA422}"/>
              </a:ext>
            </a:extLst>
          </p:cNvPr>
          <p:cNvPicPr>
            <a:picLocks noChangeAspect="1"/>
          </p:cNvPicPr>
          <p:nvPr/>
        </p:nvPicPr>
        <p:blipFill>
          <a:blip r:embed="rId5"/>
          <a:stretch>
            <a:fillRect/>
          </a:stretch>
        </p:blipFill>
        <p:spPr>
          <a:xfrm>
            <a:off x="5507057" y="1620168"/>
            <a:ext cx="911647" cy="904761"/>
          </a:xfrm>
          <a:prstGeom prst="rect">
            <a:avLst/>
          </a:prstGeom>
        </p:spPr>
      </p:pic>
      <p:sp>
        <p:nvSpPr>
          <p:cNvPr id="3" name="文字方塊 2">
            <a:extLst>
              <a:ext uri="{FF2B5EF4-FFF2-40B4-BE49-F238E27FC236}">
                <a16:creationId xmlns:a16="http://schemas.microsoft.com/office/drawing/2014/main" id="{46C6D472-98EE-C7E8-9D67-4A659EAE2882}"/>
              </a:ext>
            </a:extLst>
          </p:cNvPr>
          <p:cNvSpPr txBox="1"/>
          <p:nvPr/>
        </p:nvSpPr>
        <p:spPr>
          <a:xfrm>
            <a:off x="5508977" y="2527809"/>
            <a:ext cx="9598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b="1"/>
              <a:t>SYSTEM</a:t>
            </a:r>
          </a:p>
        </p:txBody>
      </p:sp>
      <p:sp>
        <p:nvSpPr>
          <p:cNvPr id="4" name="文字方塊 3">
            <a:extLst>
              <a:ext uri="{FF2B5EF4-FFF2-40B4-BE49-F238E27FC236}">
                <a16:creationId xmlns:a16="http://schemas.microsoft.com/office/drawing/2014/main" id="{91F5B7E0-5613-FF60-44FD-0A3D9DE3C969}"/>
              </a:ext>
            </a:extLst>
          </p:cNvPr>
          <p:cNvSpPr txBox="1"/>
          <p:nvPr/>
        </p:nvSpPr>
        <p:spPr>
          <a:xfrm>
            <a:off x="5092764" y="1117632"/>
            <a:ext cx="19100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開發使用者APP顯示即時的國道資訊系統</a:t>
            </a:r>
            <a:endParaRPr lang="zh-TW" altLang="en-US" b="1" dirty="0">
              <a:latin typeface="DFKai-SB"/>
              <a:ea typeface="DFKai-SB"/>
            </a:endParaRPr>
          </a:p>
        </p:txBody>
      </p:sp>
      <p:pic>
        <p:nvPicPr>
          <p:cNvPr id="5" name="圖片 4" descr="Analysis - Free business and finance icons">
            <a:extLst>
              <a:ext uri="{FF2B5EF4-FFF2-40B4-BE49-F238E27FC236}">
                <a16:creationId xmlns:a16="http://schemas.microsoft.com/office/drawing/2014/main" id="{53C1A9B7-DC68-4786-4B4B-BB1D5B78F943}"/>
              </a:ext>
            </a:extLst>
          </p:cNvPr>
          <p:cNvPicPr>
            <a:picLocks noChangeAspect="1"/>
          </p:cNvPicPr>
          <p:nvPr/>
        </p:nvPicPr>
        <p:blipFill>
          <a:blip r:embed="rId6"/>
          <a:stretch>
            <a:fillRect/>
          </a:stretch>
        </p:blipFill>
        <p:spPr>
          <a:xfrm>
            <a:off x="7496977" y="1702795"/>
            <a:ext cx="801479" cy="822136"/>
          </a:xfrm>
          <a:prstGeom prst="rect">
            <a:avLst/>
          </a:prstGeom>
        </p:spPr>
      </p:pic>
      <p:sp>
        <p:nvSpPr>
          <p:cNvPr id="6" name="文字方塊 5">
            <a:extLst>
              <a:ext uri="{FF2B5EF4-FFF2-40B4-BE49-F238E27FC236}">
                <a16:creationId xmlns:a16="http://schemas.microsoft.com/office/drawing/2014/main" id="{BC997572-77EC-4157-EA7C-738E689B9DC6}"/>
              </a:ext>
            </a:extLst>
          </p:cNvPr>
          <p:cNvSpPr txBox="1"/>
          <p:nvPr/>
        </p:nvSpPr>
        <p:spPr>
          <a:xfrm>
            <a:off x="7237248" y="2569121"/>
            <a:ext cx="1118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b="1"/>
              <a:t>ANALYSIS</a:t>
            </a:r>
          </a:p>
        </p:txBody>
      </p:sp>
      <p:sp>
        <p:nvSpPr>
          <p:cNvPr id="7" name="文字方塊 6">
            <a:extLst>
              <a:ext uri="{FF2B5EF4-FFF2-40B4-BE49-F238E27FC236}">
                <a16:creationId xmlns:a16="http://schemas.microsoft.com/office/drawing/2014/main" id="{111BE5DB-8DD8-7C14-C646-0CB492D5CBD1}"/>
              </a:ext>
            </a:extLst>
          </p:cNvPr>
          <p:cNvSpPr txBox="1"/>
          <p:nvPr/>
        </p:nvSpPr>
        <p:spPr>
          <a:xfrm>
            <a:off x="7000060" y="1117631"/>
            <a:ext cx="20339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使用YOLOv7和Deepsort分析國道即時影像</a:t>
            </a:r>
          </a:p>
        </p:txBody>
      </p:sp>
      <p:pic>
        <p:nvPicPr>
          <p:cNvPr id="8" name="圖片 7" descr="Prediction icons for free download | Freepik">
            <a:extLst>
              <a:ext uri="{FF2B5EF4-FFF2-40B4-BE49-F238E27FC236}">
                <a16:creationId xmlns:a16="http://schemas.microsoft.com/office/drawing/2014/main" id="{48D32DEC-CDE7-564B-1E88-74E936298072}"/>
              </a:ext>
            </a:extLst>
          </p:cNvPr>
          <p:cNvPicPr>
            <a:picLocks noChangeAspect="1"/>
          </p:cNvPicPr>
          <p:nvPr/>
        </p:nvPicPr>
        <p:blipFill>
          <a:blip r:embed="rId7"/>
          <a:stretch>
            <a:fillRect/>
          </a:stretch>
        </p:blipFill>
        <p:spPr>
          <a:xfrm>
            <a:off x="5596569" y="3341554"/>
            <a:ext cx="863449" cy="822135"/>
          </a:xfrm>
          <a:prstGeom prst="rect">
            <a:avLst/>
          </a:prstGeom>
        </p:spPr>
      </p:pic>
      <p:sp>
        <p:nvSpPr>
          <p:cNvPr id="9" name="文字方塊 8">
            <a:extLst>
              <a:ext uri="{FF2B5EF4-FFF2-40B4-BE49-F238E27FC236}">
                <a16:creationId xmlns:a16="http://schemas.microsoft.com/office/drawing/2014/main" id="{31E59875-66AB-94A9-B875-CFE67B0B3360}"/>
              </a:ext>
            </a:extLst>
          </p:cNvPr>
          <p:cNvSpPr txBox="1"/>
          <p:nvPr/>
        </p:nvSpPr>
        <p:spPr>
          <a:xfrm>
            <a:off x="5515862" y="4256079"/>
            <a:ext cx="10975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b="1"/>
              <a:t>PREDICT</a:t>
            </a:r>
          </a:p>
        </p:txBody>
      </p:sp>
      <p:sp>
        <p:nvSpPr>
          <p:cNvPr id="10" name="文字方塊 9">
            <a:extLst>
              <a:ext uri="{FF2B5EF4-FFF2-40B4-BE49-F238E27FC236}">
                <a16:creationId xmlns:a16="http://schemas.microsoft.com/office/drawing/2014/main" id="{481DFED2-80AC-C246-B667-A4EFF69C8FA3}"/>
              </a:ext>
            </a:extLst>
          </p:cNvPr>
          <p:cNvSpPr txBox="1"/>
          <p:nvPr/>
        </p:nvSpPr>
        <p:spPr>
          <a:xfrm>
            <a:off x="5134077" y="2818360"/>
            <a:ext cx="19100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latin typeface="DFKai-SB"/>
                <a:ea typeface="DFKai-SB"/>
              </a:rPr>
              <a:t>顯示每個路段即時國道未來壅塞情況預測</a:t>
            </a:r>
          </a:p>
        </p:txBody>
      </p:sp>
      <p:pic>
        <p:nvPicPr>
          <p:cNvPr id="11" name="圖片 10" descr="Ml - Free miscellaneous icons">
            <a:extLst>
              <a:ext uri="{FF2B5EF4-FFF2-40B4-BE49-F238E27FC236}">
                <a16:creationId xmlns:a16="http://schemas.microsoft.com/office/drawing/2014/main" id="{9D65F4FA-0798-20DE-C39F-CFAE76B98D1D}"/>
              </a:ext>
            </a:extLst>
          </p:cNvPr>
          <p:cNvPicPr>
            <a:picLocks noChangeAspect="1"/>
          </p:cNvPicPr>
          <p:nvPr/>
        </p:nvPicPr>
        <p:blipFill>
          <a:blip r:embed="rId8"/>
          <a:stretch>
            <a:fillRect/>
          </a:stretch>
        </p:blipFill>
        <p:spPr>
          <a:xfrm>
            <a:off x="7379925" y="3382867"/>
            <a:ext cx="829019" cy="780821"/>
          </a:xfrm>
          <a:prstGeom prst="rect">
            <a:avLst/>
          </a:prstGeom>
        </p:spPr>
      </p:pic>
      <p:sp>
        <p:nvSpPr>
          <p:cNvPr id="12" name="文字方塊 11">
            <a:extLst>
              <a:ext uri="{FF2B5EF4-FFF2-40B4-BE49-F238E27FC236}">
                <a16:creationId xmlns:a16="http://schemas.microsoft.com/office/drawing/2014/main" id="{29BE0316-0F26-F312-5A75-D396C902CCBE}"/>
              </a:ext>
            </a:extLst>
          </p:cNvPr>
          <p:cNvSpPr txBox="1"/>
          <p:nvPr/>
        </p:nvSpPr>
        <p:spPr>
          <a:xfrm>
            <a:off x="7381843" y="4256079"/>
            <a:ext cx="8290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b="1"/>
              <a:t>MODEL</a:t>
            </a:r>
          </a:p>
        </p:txBody>
      </p:sp>
      <p:sp>
        <p:nvSpPr>
          <p:cNvPr id="14" name="文字方塊 13">
            <a:extLst>
              <a:ext uri="{FF2B5EF4-FFF2-40B4-BE49-F238E27FC236}">
                <a16:creationId xmlns:a16="http://schemas.microsoft.com/office/drawing/2014/main" id="{069F801A-D04B-84C2-34CB-EC9EBB794584}"/>
              </a:ext>
            </a:extLst>
          </p:cNvPr>
          <p:cNvSpPr txBox="1"/>
          <p:nvPr/>
        </p:nvSpPr>
        <p:spPr>
          <a:xfrm>
            <a:off x="6879109" y="2836299"/>
            <a:ext cx="20064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b="1">
                <a:latin typeface="DFKai-SB"/>
                <a:ea typeface="DFKai-SB"/>
              </a:rPr>
              <a:t>利用機器學習來根據過去的歷史資料進行學習</a:t>
            </a:r>
          </a:p>
        </p:txBody>
      </p:sp>
      <p:pic>
        <p:nvPicPr>
          <p:cNvPr id="13" name="音訊 12">
            <a:hlinkClick r:id="" action="ppaction://media"/>
            <a:extLst>
              <a:ext uri="{FF2B5EF4-FFF2-40B4-BE49-F238E27FC236}">
                <a16:creationId xmlns:a16="http://schemas.microsoft.com/office/drawing/2014/main" id="{4E8169B8-EB0E-475F-B396-1EA3A3A9E78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066509579"/>
      </p:ext>
    </p:extLst>
  </p:cSld>
  <p:clrMapOvr>
    <a:masterClrMapping/>
  </p:clrMapOvr>
  <mc:AlternateContent xmlns:mc="http://schemas.openxmlformats.org/markup-compatibility/2006">
    <mc:Choice xmlns:p14="http://schemas.microsoft.com/office/powerpoint/2010/main" Requires="p14">
      <p:transition spd="slow" p14:dur="1400" advTm="33935">
        <p14:doors dir="vert"/>
      </p:transition>
    </mc:Choice>
    <mc:Fallback>
      <p:transition spd="slow" advTm="339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grpId="0" nodeType="withEffect">
                                  <p:stCondLst>
                                    <p:cond delay="0"/>
                                  </p:stCondLst>
                                  <p:childTnLst>
                                    <p:set>
                                      <p:cBhvr>
                                        <p:cTn id="8" dur="1" fill="hold">
                                          <p:stCondLst>
                                            <p:cond delay="0"/>
                                          </p:stCondLst>
                                        </p:cTn>
                                        <p:tgtEl>
                                          <p:spTgt spid="287">
                                            <p:txEl>
                                              <p:pRg st="0" end="0"/>
                                            </p:txEl>
                                          </p:spTgt>
                                        </p:tgtEl>
                                        <p:attrNameLst>
                                          <p:attrName>style.visibility</p:attrName>
                                        </p:attrNameLst>
                                      </p:cBhvr>
                                      <p:to>
                                        <p:strVal val="visible"/>
                                      </p:to>
                                    </p:set>
                                    <p:animEffect transition="in" filter="fade">
                                      <p:cBhvr>
                                        <p:cTn id="9" dur="500"/>
                                        <p:tgtEl>
                                          <p:spTgt spid="287">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88"/>
                                        </p:tgtEl>
                                        <p:attrNameLst>
                                          <p:attrName>style.visibility</p:attrName>
                                        </p:attrNameLst>
                                      </p:cBhvr>
                                      <p:to>
                                        <p:strVal val="visible"/>
                                      </p:to>
                                    </p:set>
                                    <p:animEffect transition="in" filter="fade">
                                      <p:cBhvr>
                                        <p:cTn id="12" dur="500"/>
                                        <p:tgtEl>
                                          <p:spTgt spid="288"/>
                                        </p:tgtEl>
                                      </p:cBhvr>
                                    </p:animEffect>
                                  </p:childTnLst>
                                </p:cTn>
                              </p:par>
                              <p:par>
                                <p:cTn id="13" presetID="10" presetClass="entr" presetSubtype="0" fill="hold" nodeType="with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500"/>
                                        <p:tgtEl>
                                          <p:spTgt spid="289"/>
                                        </p:tgtEl>
                                      </p:cBhvr>
                                    </p:animEffect>
                                  </p:childTnLst>
                                </p:cTn>
                              </p:par>
                              <p:par>
                                <p:cTn id="16" presetID="10" presetClass="entr" presetSubtype="0" fill="hold" nodeType="withEffect">
                                  <p:stCondLst>
                                    <p:cond delay="0"/>
                                  </p:stCondLst>
                                  <p:childTnLst>
                                    <p:set>
                                      <p:cBhvr>
                                        <p:cTn id="17" dur="1" fill="hold">
                                          <p:stCondLst>
                                            <p:cond delay="0"/>
                                          </p:stCondLst>
                                        </p:cTn>
                                        <p:tgtEl>
                                          <p:spTgt spid="292"/>
                                        </p:tgtEl>
                                        <p:attrNameLst>
                                          <p:attrName>style.visibility</p:attrName>
                                        </p:attrNameLst>
                                      </p:cBhvr>
                                      <p:to>
                                        <p:strVal val="visible"/>
                                      </p:to>
                                    </p:set>
                                    <p:animEffect transition="in" filter="fade">
                                      <p:cBhvr>
                                        <p:cTn id="18" dur="500"/>
                                        <p:tgtEl>
                                          <p:spTgt spid="292"/>
                                        </p:tgtEl>
                                      </p:cBhvr>
                                    </p:animEffect>
                                  </p:childTnLst>
                                </p:cTn>
                              </p:par>
                              <p:par>
                                <p:cTn id="19" presetID="10" presetClass="entr" presetSubtype="0" fill="hold" nodeType="withEffect">
                                  <p:stCondLst>
                                    <p:cond delay="0"/>
                                  </p:stCondLst>
                                  <p:childTnLst>
                                    <p:set>
                                      <p:cBhvr>
                                        <p:cTn id="20" dur="1" fill="hold">
                                          <p:stCondLst>
                                            <p:cond delay="0"/>
                                          </p:stCondLst>
                                        </p:cTn>
                                        <p:tgtEl>
                                          <p:spTgt spid="295"/>
                                        </p:tgtEl>
                                        <p:attrNameLst>
                                          <p:attrName>style.visibility</p:attrName>
                                        </p:attrNameLst>
                                      </p:cBhvr>
                                      <p:to>
                                        <p:strVal val="visible"/>
                                      </p:to>
                                    </p:set>
                                    <p:animEffect transition="in" filter="fade">
                                      <p:cBhvr>
                                        <p:cTn id="21" dur="500"/>
                                        <p:tgtEl>
                                          <p:spTgt spid="295"/>
                                        </p:tgtEl>
                                      </p:cBhvr>
                                    </p:animEffect>
                                  </p:childTnLst>
                                </p:cTn>
                              </p:par>
                              <p:par>
                                <p:cTn id="22" presetID="10" presetClass="entr" presetSubtype="0" fill="hold" nodeType="withEffect">
                                  <p:stCondLst>
                                    <p:cond delay="0"/>
                                  </p:stCondLst>
                                  <p:childTnLst>
                                    <p:set>
                                      <p:cBhvr>
                                        <p:cTn id="23" dur="1" fill="hold">
                                          <p:stCondLst>
                                            <p:cond delay="0"/>
                                          </p:stCondLst>
                                        </p:cTn>
                                        <p:tgtEl>
                                          <p:spTgt spid="300"/>
                                        </p:tgtEl>
                                        <p:attrNameLst>
                                          <p:attrName>style.visibility</p:attrName>
                                        </p:attrNameLst>
                                      </p:cBhvr>
                                      <p:to>
                                        <p:strVal val="visible"/>
                                      </p:to>
                                    </p:set>
                                    <p:animEffect transition="in" filter="fade">
                                      <p:cBhvr>
                                        <p:cTn id="24" dur="500"/>
                                        <p:tgtEl>
                                          <p:spTgt spid="300"/>
                                        </p:tgtEl>
                                      </p:cBhvr>
                                    </p:animEffect>
                                  </p:childTnLst>
                                </p:cTn>
                              </p:par>
                              <p:par>
                                <p:cTn id="25" presetID="10" presetClass="entr" presetSubtype="0" fill="hold" nodeType="withEffect">
                                  <p:stCondLst>
                                    <p:cond delay="0"/>
                                  </p:stCondLst>
                                  <p:childTnLst>
                                    <p:set>
                                      <p:cBhvr>
                                        <p:cTn id="26" dur="1" fill="hold">
                                          <p:stCondLst>
                                            <p:cond delay="0"/>
                                          </p:stCondLst>
                                        </p:cTn>
                                        <p:tgtEl>
                                          <p:spTgt spid="303"/>
                                        </p:tgtEl>
                                        <p:attrNameLst>
                                          <p:attrName>style.visibility</p:attrName>
                                        </p:attrNameLst>
                                      </p:cBhvr>
                                      <p:to>
                                        <p:strVal val="visible"/>
                                      </p:to>
                                    </p:set>
                                    <p:animEffect transition="in" filter="fade">
                                      <p:cBhvr>
                                        <p:cTn id="27" dur="500"/>
                                        <p:tgtEl>
                                          <p:spTgt spid="303"/>
                                        </p:tgtEl>
                                      </p:cBhvr>
                                    </p:animEffect>
                                  </p:childTnLst>
                                </p:cTn>
                              </p:par>
                              <p:par>
                                <p:cTn id="28" presetID="10" presetClass="entr" presetSubtype="0" fill="hold" nodeType="withEffect">
                                  <p:stCondLst>
                                    <p:cond delay="0"/>
                                  </p:stCondLst>
                                  <p:childTnLst>
                                    <p:set>
                                      <p:cBhvr>
                                        <p:cTn id="29" dur="1" fill="hold">
                                          <p:stCondLst>
                                            <p:cond delay="0"/>
                                          </p:stCondLst>
                                        </p:cTn>
                                        <p:tgtEl>
                                          <p:spTgt spid="307"/>
                                        </p:tgtEl>
                                        <p:attrNameLst>
                                          <p:attrName>style.visibility</p:attrName>
                                        </p:attrNameLst>
                                      </p:cBhvr>
                                      <p:to>
                                        <p:strVal val="visible"/>
                                      </p:to>
                                    </p:set>
                                    <p:animEffect transition="in" filter="fade">
                                      <p:cBhvr>
                                        <p:cTn id="30" dur="500"/>
                                        <p:tgtEl>
                                          <p:spTgt spid="30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0"/>
                                        </p:tgtEl>
                                        <p:attrNameLst>
                                          <p:attrName>style.visibility</p:attrName>
                                        </p:attrNameLst>
                                      </p:cBhvr>
                                      <p:to>
                                        <p:strVal val="visible"/>
                                      </p:to>
                                    </p:set>
                                    <p:animEffect transition="in" filter="fade">
                                      <p:cBhvr>
                                        <p:cTn id="33" dur="500"/>
                                        <p:tgtEl>
                                          <p:spTgt spid="3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1"/>
                                        </p:tgtEl>
                                        <p:attrNameLst>
                                          <p:attrName>style.visibility</p:attrName>
                                        </p:attrNameLst>
                                      </p:cBhvr>
                                      <p:to>
                                        <p:strVal val="visible"/>
                                      </p:to>
                                    </p:set>
                                    <p:animEffect transition="in" filter="fade">
                                      <p:cBhvr>
                                        <p:cTn id="36"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3"/>
                </p:tgtEl>
              </p:cMediaNode>
            </p:audio>
          </p:childTnLst>
        </p:cTn>
      </p:par>
    </p:tnLst>
    <p:bldLst>
      <p:bldP spid="287" grpId="0" build="p"/>
      <p:bldP spid="288" grpId="0"/>
      <p:bldP spid="310" grpId="0" animBg="1"/>
      <p:bldP spid="3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p:nvPr/>
        </p:nvSpPr>
        <p:spPr>
          <a:xfrm>
            <a:off x="365700" y="365700"/>
            <a:ext cx="4807500" cy="4412100"/>
          </a:xfrm>
          <a:prstGeom prst="roundRect">
            <a:avLst>
              <a:gd name="adj" fmla="val 3448"/>
            </a:avLst>
          </a:prstGeom>
          <a:solidFill>
            <a:schemeClr val="tx1">
              <a:lumMod val="25000"/>
              <a:lumOff val="75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388;p41"/>
          <p:cNvSpPr/>
          <p:nvPr/>
        </p:nvSpPr>
        <p:spPr>
          <a:xfrm>
            <a:off x="559950" y="3728675"/>
            <a:ext cx="4419000" cy="855600"/>
          </a:xfrm>
          <a:prstGeom prst="roundRect">
            <a:avLst>
              <a:gd name="adj" fmla="val 122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389;p41"/>
          <p:cNvSpPr/>
          <p:nvPr/>
        </p:nvSpPr>
        <p:spPr>
          <a:xfrm flipH="1">
            <a:off x="2112900" y="559218"/>
            <a:ext cx="1313100" cy="13131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390;p41"/>
          <p:cNvSpPr txBox="1">
            <a:spLocks noGrp="1"/>
          </p:cNvSpPr>
          <p:nvPr>
            <p:ph type="title"/>
          </p:nvPr>
        </p:nvSpPr>
        <p:spPr>
          <a:xfrm>
            <a:off x="559950" y="2038800"/>
            <a:ext cx="4419000" cy="15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a:t>Related work</a:t>
            </a:r>
            <a:endParaRPr sz="4000"/>
          </a:p>
        </p:txBody>
      </p:sp>
      <p:sp>
        <p:nvSpPr>
          <p:cNvPr id="391" name="Google Shape;391;p41"/>
          <p:cNvSpPr txBox="1">
            <a:spLocks noGrp="1"/>
          </p:cNvSpPr>
          <p:nvPr>
            <p:ph type="title" idx="2"/>
          </p:nvPr>
        </p:nvSpPr>
        <p:spPr>
          <a:xfrm>
            <a:off x="2112900" y="7524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lang="zh-CN" altLang="en"/>
          </a:p>
        </p:txBody>
      </p:sp>
      <p:sp>
        <p:nvSpPr>
          <p:cNvPr id="392" name="Google Shape;392;p41"/>
          <p:cNvSpPr txBox="1">
            <a:spLocks noGrp="1"/>
          </p:cNvSpPr>
          <p:nvPr>
            <p:ph type="subTitle" idx="1"/>
          </p:nvPr>
        </p:nvSpPr>
        <p:spPr>
          <a:xfrm>
            <a:off x="1087602" y="4008555"/>
            <a:ext cx="3705067" cy="49739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None/>
            </a:pPr>
            <a:r>
              <a:rPr lang="zh-TW" altLang="en-US" sz="1600">
                <a:solidFill>
                  <a:schemeClr val="dk1"/>
                </a:solidFill>
                <a:latin typeface="標楷體" panose="03000509000000000000" pitchFamily="65" charset="-120"/>
                <a:ea typeface="標楷體" panose="03000509000000000000" pitchFamily="65" charset="-120"/>
                <a:cs typeface="Muli"/>
                <a:sym typeface="Muli"/>
              </a:rPr>
              <a:t>相關使用到的技術及引用</a:t>
            </a:r>
            <a:r>
              <a:rPr lang="en-US" altLang="zh-TW">
                <a:latin typeface="標楷體" panose="03000509000000000000" pitchFamily="65" charset="-120"/>
                <a:ea typeface="標楷體" panose="03000509000000000000" pitchFamily="65" charset="-120"/>
                <a:cs typeface="Muli"/>
                <a:sym typeface="Muli"/>
              </a:rPr>
              <a:t>Paper</a:t>
            </a:r>
            <a:r>
              <a:rPr lang="zh-TW" altLang="en-US" sz="1600">
                <a:solidFill>
                  <a:schemeClr val="dk1"/>
                </a:solidFill>
                <a:latin typeface="標楷體" panose="03000509000000000000" pitchFamily="65" charset="-120"/>
                <a:ea typeface="標楷體" panose="03000509000000000000" pitchFamily="65" charset="-120"/>
                <a:cs typeface="Muli"/>
                <a:sym typeface="Muli"/>
              </a:rPr>
              <a:t>出處</a:t>
            </a:r>
          </a:p>
        </p:txBody>
      </p:sp>
      <p:grpSp>
        <p:nvGrpSpPr>
          <p:cNvPr id="393" name="Google Shape;393;p41"/>
          <p:cNvGrpSpPr/>
          <p:nvPr/>
        </p:nvGrpSpPr>
        <p:grpSpPr>
          <a:xfrm>
            <a:off x="5657488" y="365695"/>
            <a:ext cx="3121440" cy="4412093"/>
            <a:chOff x="5657488" y="365695"/>
            <a:chExt cx="3121440" cy="4412093"/>
          </a:xfrm>
        </p:grpSpPr>
        <p:grpSp>
          <p:nvGrpSpPr>
            <p:cNvPr id="394" name="Google Shape;394;p41"/>
            <p:cNvGrpSpPr/>
            <p:nvPr/>
          </p:nvGrpSpPr>
          <p:grpSpPr>
            <a:xfrm>
              <a:off x="7161697" y="365695"/>
              <a:ext cx="1617002" cy="1034133"/>
              <a:chOff x="7336713" y="119675"/>
              <a:chExt cx="1756275" cy="1123325"/>
            </a:xfrm>
          </p:grpSpPr>
          <p:sp>
            <p:nvSpPr>
              <p:cNvPr id="395" name="Google Shape;395;p41"/>
              <p:cNvSpPr/>
              <p:nvPr/>
            </p:nvSpPr>
            <p:spPr>
              <a:xfrm>
                <a:off x="7336713" y="119675"/>
                <a:ext cx="1756275" cy="1123325"/>
              </a:xfrm>
              <a:custGeom>
                <a:avLst/>
                <a:gdLst/>
                <a:ahLst/>
                <a:cxnLst/>
                <a:rect l="l" t="t" r="r" b="b"/>
                <a:pathLst>
                  <a:path w="70251" h="44933" extrusionOk="0">
                    <a:moveTo>
                      <a:pt x="5004" y="1"/>
                    </a:moveTo>
                    <a:cubicBezTo>
                      <a:pt x="2235" y="1"/>
                      <a:pt x="0" y="2236"/>
                      <a:pt x="0" y="5004"/>
                    </a:cubicBezTo>
                    <a:lnTo>
                      <a:pt x="0" y="39929"/>
                    </a:lnTo>
                    <a:cubicBezTo>
                      <a:pt x="0" y="42698"/>
                      <a:pt x="2235" y="44933"/>
                      <a:pt x="5004" y="44933"/>
                    </a:cubicBezTo>
                    <a:lnTo>
                      <a:pt x="65247" y="44933"/>
                    </a:lnTo>
                    <a:cubicBezTo>
                      <a:pt x="68015" y="44933"/>
                      <a:pt x="70250" y="42698"/>
                      <a:pt x="70250" y="39929"/>
                    </a:cubicBezTo>
                    <a:lnTo>
                      <a:pt x="70250" y="5004"/>
                    </a:lnTo>
                    <a:cubicBezTo>
                      <a:pt x="70250" y="2236"/>
                      <a:pt x="68015" y="1"/>
                      <a:pt x="65247"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96" name="Google Shape;396;p41"/>
              <p:cNvGrpSpPr/>
              <p:nvPr/>
            </p:nvGrpSpPr>
            <p:grpSpPr>
              <a:xfrm>
                <a:off x="7487650" y="261588"/>
                <a:ext cx="1454400" cy="839500"/>
                <a:chOff x="7487638" y="261450"/>
                <a:chExt cx="1454400" cy="839500"/>
              </a:xfrm>
            </p:grpSpPr>
            <p:sp>
              <p:nvSpPr>
                <p:cNvPr id="397" name="Google Shape;397;p41"/>
                <p:cNvSpPr/>
                <p:nvPr/>
              </p:nvSpPr>
              <p:spPr>
                <a:xfrm>
                  <a:off x="7670263" y="298150"/>
                  <a:ext cx="1089150" cy="35875"/>
                </a:xfrm>
                <a:custGeom>
                  <a:avLst/>
                  <a:gdLst/>
                  <a:ahLst/>
                  <a:cxnLst/>
                  <a:rect l="l" t="t" r="r" b="b"/>
                  <a:pathLst>
                    <a:path w="43566" h="1435" extrusionOk="0">
                      <a:moveTo>
                        <a:pt x="735" y="0"/>
                      </a:moveTo>
                      <a:cubicBezTo>
                        <a:pt x="334" y="0"/>
                        <a:pt x="1" y="334"/>
                        <a:pt x="1" y="734"/>
                      </a:cubicBezTo>
                      <a:cubicBezTo>
                        <a:pt x="1" y="1134"/>
                        <a:pt x="334" y="1434"/>
                        <a:pt x="735" y="1434"/>
                      </a:cubicBezTo>
                      <a:lnTo>
                        <a:pt x="42831" y="1434"/>
                      </a:lnTo>
                      <a:cubicBezTo>
                        <a:pt x="43232" y="1434"/>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398;p41"/>
                <p:cNvSpPr/>
                <p:nvPr/>
              </p:nvSpPr>
              <p:spPr>
                <a:xfrm>
                  <a:off x="8360763" y="261450"/>
                  <a:ext cx="129275" cy="109800"/>
                </a:xfrm>
                <a:custGeom>
                  <a:avLst/>
                  <a:gdLst/>
                  <a:ahLst/>
                  <a:cxnLst/>
                  <a:rect l="l" t="t" r="r" b="b"/>
                  <a:pathLst>
                    <a:path w="5171" h="4392" extrusionOk="0">
                      <a:moveTo>
                        <a:pt x="2969" y="0"/>
                      </a:moveTo>
                      <a:cubicBezTo>
                        <a:pt x="1001" y="0"/>
                        <a:pt x="1" y="2369"/>
                        <a:pt x="1402" y="3736"/>
                      </a:cubicBezTo>
                      <a:cubicBezTo>
                        <a:pt x="1844" y="4190"/>
                        <a:pt x="2395" y="4392"/>
                        <a:pt x="2938" y="4392"/>
                      </a:cubicBezTo>
                      <a:cubicBezTo>
                        <a:pt x="4072" y="4392"/>
                        <a:pt x="5171" y="3510"/>
                        <a:pt x="5171" y="2202"/>
                      </a:cubicBezTo>
                      <a:cubicBezTo>
                        <a:pt x="5171" y="968"/>
                        <a:pt x="4170" y="0"/>
                        <a:pt x="2969"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399;p41"/>
                <p:cNvSpPr/>
                <p:nvPr/>
              </p:nvSpPr>
              <p:spPr>
                <a:xfrm>
                  <a:off x="7487638"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400;p41"/>
                <p:cNvSpPr/>
                <p:nvPr/>
              </p:nvSpPr>
              <p:spPr>
                <a:xfrm>
                  <a:off x="8876963" y="316475"/>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401;p41"/>
                <p:cNvSpPr/>
                <p:nvPr/>
              </p:nvSpPr>
              <p:spPr>
                <a:xfrm>
                  <a:off x="8876963"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402;p41"/>
                <p:cNvSpPr/>
                <p:nvPr/>
              </p:nvSpPr>
              <p:spPr>
                <a:xfrm>
                  <a:off x="8909488" y="283950"/>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403;p41"/>
                <p:cNvSpPr/>
                <p:nvPr/>
              </p:nvSpPr>
              <p:spPr>
                <a:xfrm>
                  <a:off x="8909488" y="283950"/>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404;p41"/>
                <p:cNvSpPr/>
                <p:nvPr/>
              </p:nvSpPr>
              <p:spPr>
                <a:xfrm>
                  <a:off x="7670263" y="541600"/>
                  <a:ext cx="1089150" cy="35925"/>
                </a:xfrm>
                <a:custGeom>
                  <a:avLst/>
                  <a:gdLst/>
                  <a:ahLst/>
                  <a:cxnLst/>
                  <a:rect l="l" t="t" r="r" b="b"/>
                  <a:pathLst>
                    <a:path w="43566" h="1437" extrusionOk="0">
                      <a:moveTo>
                        <a:pt x="680" y="0"/>
                      </a:moveTo>
                      <a:cubicBezTo>
                        <a:pt x="304" y="0"/>
                        <a:pt x="1" y="321"/>
                        <a:pt x="1" y="703"/>
                      </a:cubicBezTo>
                      <a:cubicBezTo>
                        <a:pt x="1" y="1103"/>
                        <a:pt x="334" y="1437"/>
                        <a:pt x="735" y="1437"/>
                      </a:cubicBezTo>
                      <a:lnTo>
                        <a:pt x="42831" y="1437"/>
                      </a:lnTo>
                      <a:cubicBezTo>
                        <a:pt x="43232" y="1437"/>
                        <a:pt x="43565" y="1103"/>
                        <a:pt x="43565" y="703"/>
                      </a:cubicBezTo>
                      <a:cubicBezTo>
                        <a:pt x="43565" y="303"/>
                        <a:pt x="43232" y="2"/>
                        <a:pt x="42831" y="2"/>
                      </a:cubicBezTo>
                      <a:lnTo>
                        <a:pt x="735" y="2"/>
                      </a:lnTo>
                      <a:cubicBezTo>
                        <a:pt x="716" y="1"/>
                        <a:pt x="698" y="0"/>
                        <a:pt x="68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405;p41"/>
                <p:cNvSpPr/>
                <p:nvPr/>
              </p:nvSpPr>
              <p:spPr>
                <a:xfrm>
                  <a:off x="8065563" y="504125"/>
                  <a:ext cx="128450" cy="110600"/>
                </a:xfrm>
                <a:custGeom>
                  <a:avLst/>
                  <a:gdLst/>
                  <a:ahLst/>
                  <a:cxnLst/>
                  <a:rect l="l" t="t" r="r" b="b"/>
                  <a:pathLst>
                    <a:path w="5138" h="4424" extrusionOk="0">
                      <a:moveTo>
                        <a:pt x="2936" y="0"/>
                      </a:moveTo>
                      <a:cubicBezTo>
                        <a:pt x="1001" y="0"/>
                        <a:pt x="0" y="2402"/>
                        <a:pt x="1401" y="3770"/>
                      </a:cubicBezTo>
                      <a:cubicBezTo>
                        <a:pt x="1843" y="4222"/>
                        <a:pt x="2388" y="4424"/>
                        <a:pt x="2925" y="4424"/>
                      </a:cubicBezTo>
                      <a:cubicBezTo>
                        <a:pt x="4051" y="4424"/>
                        <a:pt x="5137" y="3535"/>
                        <a:pt x="5137" y="2202"/>
                      </a:cubicBezTo>
                      <a:cubicBezTo>
                        <a:pt x="5137"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406;p41"/>
                <p:cNvSpPr/>
                <p:nvPr/>
              </p:nvSpPr>
              <p:spPr>
                <a:xfrm>
                  <a:off x="7487638" y="802658"/>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407;p41"/>
                <p:cNvSpPr/>
                <p:nvPr/>
              </p:nvSpPr>
              <p:spPr>
                <a:xfrm>
                  <a:off x="8876963" y="559150"/>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408;p41"/>
                <p:cNvSpPr/>
                <p:nvPr/>
              </p:nvSpPr>
              <p:spPr>
                <a:xfrm>
                  <a:off x="8876963" y="5591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409;p41"/>
                <p:cNvSpPr/>
                <p:nvPr/>
              </p:nvSpPr>
              <p:spPr>
                <a:xfrm>
                  <a:off x="8909488" y="526625"/>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410;p41"/>
                <p:cNvSpPr/>
                <p:nvPr/>
              </p:nvSpPr>
              <p:spPr>
                <a:xfrm>
                  <a:off x="8909488" y="526625"/>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411;p41"/>
                <p:cNvSpPr/>
                <p:nvPr/>
              </p:nvSpPr>
              <p:spPr>
                <a:xfrm>
                  <a:off x="7670263" y="784325"/>
                  <a:ext cx="1089150" cy="36700"/>
                </a:xfrm>
                <a:custGeom>
                  <a:avLst/>
                  <a:gdLst/>
                  <a:ahLst/>
                  <a:cxnLst/>
                  <a:rect l="l" t="t" r="r" b="b"/>
                  <a:pathLst>
                    <a:path w="43566" h="1468" extrusionOk="0">
                      <a:moveTo>
                        <a:pt x="735" y="0"/>
                      </a:moveTo>
                      <a:cubicBezTo>
                        <a:pt x="334" y="0"/>
                        <a:pt x="1" y="334"/>
                        <a:pt x="1" y="734"/>
                      </a:cubicBezTo>
                      <a:cubicBezTo>
                        <a:pt x="1" y="1134"/>
                        <a:pt x="334" y="1468"/>
                        <a:pt x="735" y="1468"/>
                      </a:cubicBezTo>
                      <a:lnTo>
                        <a:pt x="42831" y="1468"/>
                      </a:lnTo>
                      <a:cubicBezTo>
                        <a:pt x="43232" y="1468"/>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7867913" y="747625"/>
                  <a:ext cx="128450" cy="110250"/>
                </a:xfrm>
                <a:custGeom>
                  <a:avLst/>
                  <a:gdLst/>
                  <a:ahLst/>
                  <a:cxnLst/>
                  <a:rect l="l" t="t" r="r" b="b"/>
                  <a:pathLst>
                    <a:path w="5138" h="4410" extrusionOk="0">
                      <a:moveTo>
                        <a:pt x="2936" y="1"/>
                      </a:moveTo>
                      <a:cubicBezTo>
                        <a:pt x="968" y="1"/>
                        <a:pt x="1" y="2369"/>
                        <a:pt x="1368" y="3770"/>
                      </a:cubicBezTo>
                      <a:cubicBezTo>
                        <a:pt x="1820" y="4211"/>
                        <a:pt x="2373" y="4409"/>
                        <a:pt x="2914" y="4409"/>
                      </a:cubicBezTo>
                      <a:cubicBezTo>
                        <a:pt x="4051" y="4409"/>
                        <a:pt x="5138" y="3535"/>
                        <a:pt x="5138" y="2202"/>
                      </a:cubicBezTo>
                      <a:cubicBezTo>
                        <a:pt x="5138" y="1001"/>
                        <a:pt x="4137" y="1"/>
                        <a:pt x="293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876963" y="8026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414;p41"/>
                <p:cNvSpPr/>
                <p:nvPr/>
              </p:nvSpPr>
              <p:spPr>
                <a:xfrm>
                  <a:off x="8876963" y="8026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41"/>
                <p:cNvSpPr/>
                <p:nvPr/>
              </p:nvSpPr>
              <p:spPr>
                <a:xfrm>
                  <a:off x="8909488" y="770150"/>
                  <a:ext cx="25" cy="65075"/>
                </a:xfrm>
                <a:custGeom>
                  <a:avLst/>
                  <a:gdLst/>
                  <a:ahLst/>
                  <a:cxnLst/>
                  <a:rect l="l" t="t" r="r" b="b"/>
                  <a:pathLst>
                    <a:path w="1" h="2603" extrusionOk="0">
                      <a:moveTo>
                        <a:pt x="1" y="0"/>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416;p41"/>
                <p:cNvSpPr/>
                <p:nvPr/>
              </p:nvSpPr>
              <p:spPr>
                <a:xfrm>
                  <a:off x="8909488" y="770150"/>
                  <a:ext cx="25" cy="65075"/>
                </a:xfrm>
                <a:custGeom>
                  <a:avLst/>
                  <a:gdLst/>
                  <a:ahLst/>
                  <a:cxnLst/>
                  <a:rect l="l" t="t" r="r" b="b"/>
                  <a:pathLst>
                    <a:path w="1" h="2603" fill="none" extrusionOk="0">
                      <a:moveTo>
                        <a:pt x="1" y="0"/>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417;p41"/>
                <p:cNvSpPr/>
                <p:nvPr/>
              </p:nvSpPr>
              <p:spPr>
                <a:xfrm>
                  <a:off x="7670263" y="1027825"/>
                  <a:ext cx="1089150" cy="35875"/>
                </a:xfrm>
                <a:custGeom>
                  <a:avLst/>
                  <a:gdLst/>
                  <a:ahLst/>
                  <a:cxnLst/>
                  <a:rect l="l" t="t" r="r" b="b"/>
                  <a:pathLst>
                    <a:path w="43566" h="1435" extrusionOk="0">
                      <a:moveTo>
                        <a:pt x="735" y="1"/>
                      </a:moveTo>
                      <a:cubicBezTo>
                        <a:pt x="334" y="1"/>
                        <a:pt x="1" y="334"/>
                        <a:pt x="1" y="734"/>
                      </a:cubicBezTo>
                      <a:cubicBezTo>
                        <a:pt x="1" y="1135"/>
                        <a:pt x="334" y="1435"/>
                        <a:pt x="735" y="1435"/>
                      </a:cubicBezTo>
                      <a:lnTo>
                        <a:pt x="42831" y="1435"/>
                      </a:lnTo>
                      <a:cubicBezTo>
                        <a:pt x="43232" y="1435"/>
                        <a:pt x="43565" y="1135"/>
                        <a:pt x="43565" y="734"/>
                      </a:cubicBezTo>
                      <a:cubicBezTo>
                        <a:pt x="43565" y="334"/>
                        <a:pt x="43232" y="1"/>
                        <a:pt x="4283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418;p41"/>
                <p:cNvSpPr/>
                <p:nvPr/>
              </p:nvSpPr>
              <p:spPr>
                <a:xfrm>
                  <a:off x="8235688" y="991125"/>
                  <a:ext cx="128450" cy="109825"/>
                </a:xfrm>
                <a:custGeom>
                  <a:avLst/>
                  <a:gdLst/>
                  <a:ahLst/>
                  <a:cxnLst/>
                  <a:rect l="l" t="t" r="r" b="b"/>
                  <a:pathLst>
                    <a:path w="5138" h="4393" extrusionOk="0">
                      <a:moveTo>
                        <a:pt x="2935" y="1"/>
                      </a:moveTo>
                      <a:cubicBezTo>
                        <a:pt x="967" y="1"/>
                        <a:pt x="0" y="2369"/>
                        <a:pt x="1368" y="3737"/>
                      </a:cubicBezTo>
                      <a:cubicBezTo>
                        <a:pt x="1821" y="4190"/>
                        <a:pt x="2376" y="4392"/>
                        <a:pt x="2919" y="4392"/>
                      </a:cubicBezTo>
                      <a:cubicBezTo>
                        <a:pt x="4054" y="4392"/>
                        <a:pt x="5137" y="3511"/>
                        <a:pt x="5137" y="2202"/>
                      </a:cubicBezTo>
                      <a:cubicBezTo>
                        <a:pt x="5137" y="968"/>
                        <a:pt x="4170" y="1"/>
                        <a:pt x="2935"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419;p41"/>
                <p:cNvSpPr/>
                <p:nvPr/>
              </p:nvSpPr>
              <p:spPr>
                <a:xfrm>
                  <a:off x="8876963" y="10461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420;p41"/>
                <p:cNvSpPr/>
                <p:nvPr/>
              </p:nvSpPr>
              <p:spPr>
                <a:xfrm>
                  <a:off x="8876963" y="10461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41"/>
                <p:cNvSpPr/>
                <p:nvPr/>
              </p:nvSpPr>
              <p:spPr>
                <a:xfrm>
                  <a:off x="8909488" y="1013650"/>
                  <a:ext cx="25" cy="65075"/>
                </a:xfrm>
                <a:custGeom>
                  <a:avLst/>
                  <a:gdLst/>
                  <a:ahLst/>
                  <a:cxnLst/>
                  <a:rect l="l" t="t" r="r" b="b"/>
                  <a:pathLst>
                    <a:path w="1" h="2603" extrusionOk="0">
                      <a:moveTo>
                        <a:pt x="1" y="1"/>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422;p41"/>
                <p:cNvSpPr/>
                <p:nvPr/>
              </p:nvSpPr>
              <p:spPr>
                <a:xfrm>
                  <a:off x="8909488" y="1013650"/>
                  <a:ext cx="25" cy="65075"/>
                </a:xfrm>
                <a:custGeom>
                  <a:avLst/>
                  <a:gdLst/>
                  <a:ahLst/>
                  <a:cxnLst/>
                  <a:rect l="l" t="t" r="r" b="b"/>
                  <a:pathLst>
                    <a:path w="1" h="2603" fill="none" extrusionOk="0">
                      <a:moveTo>
                        <a:pt x="1" y="1"/>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423;p41"/>
                <p:cNvSpPr/>
                <p:nvPr/>
              </p:nvSpPr>
              <p:spPr>
                <a:xfrm>
                  <a:off x="7487638" y="559567"/>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424;p41"/>
                <p:cNvSpPr/>
                <p:nvPr/>
              </p:nvSpPr>
              <p:spPr>
                <a:xfrm>
                  <a:off x="7487638" y="10457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425" name="Google Shape;425;p41"/>
            <p:cNvGrpSpPr/>
            <p:nvPr/>
          </p:nvGrpSpPr>
          <p:grpSpPr>
            <a:xfrm>
              <a:off x="5657488" y="860177"/>
              <a:ext cx="1869520" cy="3423146"/>
              <a:chOff x="3194125" y="1741700"/>
              <a:chExt cx="1204200" cy="2204925"/>
            </a:xfrm>
          </p:grpSpPr>
          <p:sp>
            <p:nvSpPr>
              <p:cNvPr id="426" name="Google Shape;426;p41"/>
              <p:cNvSpPr/>
              <p:nvPr/>
            </p:nvSpPr>
            <p:spPr>
              <a:xfrm>
                <a:off x="4271550" y="18142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427;p41"/>
              <p:cNvSpPr/>
              <p:nvPr/>
            </p:nvSpPr>
            <p:spPr>
              <a:xfrm>
                <a:off x="4271550" y="18142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428;p41"/>
              <p:cNvSpPr/>
              <p:nvPr/>
            </p:nvSpPr>
            <p:spPr>
              <a:xfrm>
                <a:off x="4271550" y="20577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429;p41"/>
              <p:cNvSpPr/>
              <p:nvPr/>
            </p:nvSpPr>
            <p:spPr>
              <a:xfrm>
                <a:off x="4271550" y="20577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430;p41"/>
              <p:cNvSpPr/>
              <p:nvPr/>
            </p:nvSpPr>
            <p:spPr>
              <a:xfrm>
                <a:off x="3194125" y="1741700"/>
                <a:ext cx="1204200" cy="2204925"/>
              </a:xfrm>
              <a:custGeom>
                <a:avLst/>
                <a:gdLst/>
                <a:ahLst/>
                <a:cxnLst/>
                <a:rect l="l" t="t" r="r" b="b"/>
                <a:pathLst>
                  <a:path w="48168" h="88197" extrusionOk="0">
                    <a:moveTo>
                      <a:pt x="5004" y="0"/>
                    </a:moveTo>
                    <a:cubicBezTo>
                      <a:pt x="2235" y="0"/>
                      <a:pt x="0" y="2235"/>
                      <a:pt x="0" y="5004"/>
                    </a:cubicBezTo>
                    <a:lnTo>
                      <a:pt x="0" y="83193"/>
                    </a:lnTo>
                    <a:cubicBezTo>
                      <a:pt x="0" y="85962"/>
                      <a:pt x="2235" y="88197"/>
                      <a:pt x="5004" y="88197"/>
                    </a:cubicBezTo>
                    <a:lnTo>
                      <a:pt x="43164" y="88197"/>
                    </a:lnTo>
                    <a:cubicBezTo>
                      <a:pt x="45933" y="88197"/>
                      <a:pt x="48168" y="85962"/>
                      <a:pt x="48168" y="83193"/>
                    </a:cubicBezTo>
                    <a:lnTo>
                      <a:pt x="48168" y="5004"/>
                    </a:lnTo>
                    <a:cubicBezTo>
                      <a:pt x="48168" y="2235"/>
                      <a:pt x="45933" y="0"/>
                      <a:pt x="4316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431;p41"/>
              <p:cNvSpPr/>
              <p:nvPr/>
            </p:nvSpPr>
            <p:spPr>
              <a:xfrm>
                <a:off x="3258325" y="1905975"/>
                <a:ext cx="1075800" cy="1813825"/>
              </a:xfrm>
              <a:custGeom>
                <a:avLst/>
                <a:gdLst/>
                <a:ahLst/>
                <a:cxnLst/>
                <a:rect l="l" t="t" r="r" b="b"/>
                <a:pathLst>
                  <a:path w="43032" h="72553" extrusionOk="0">
                    <a:moveTo>
                      <a:pt x="3203" y="0"/>
                    </a:moveTo>
                    <a:cubicBezTo>
                      <a:pt x="1435" y="0"/>
                      <a:pt x="1" y="1435"/>
                      <a:pt x="1" y="3203"/>
                    </a:cubicBezTo>
                    <a:lnTo>
                      <a:pt x="1" y="69350"/>
                    </a:lnTo>
                    <a:cubicBezTo>
                      <a:pt x="1" y="71118"/>
                      <a:pt x="1435" y="72552"/>
                      <a:pt x="3203" y="72552"/>
                    </a:cubicBezTo>
                    <a:lnTo>
                      <a:pt x="39829" y="72552"/>
                    </a:lnTo>
                    <a:cubicBezTo>
                      <a:pt x="41597" y="72552"/>
                      <a:pt x="43031" y="71118"/>
                      <a:pt x="43031" y="69350"/>
                    </a:cubicBezTo>
                    <a:lnTo>
                      <a:pt x="43031" y="3203"/>
                    </a:lnTo>
                    <a:cubicBezTo>
                      <a:pt x="43031" y="1435"/>
                      <a:pt x="41597" y="0"/>
                      <a:pt x="398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432;p41"/>
              <p:cNvSpPr/>
              <p:nvPr/>
            </p:nvSpPr>
            <p:spPr>
              <a:xfrm>
                <a:off x="3568550" y="1809225"/>
                <a:ext cx="455350" cy="45075"/>
              </a:xfrm>
              <a:custGeom>
                <a:avLst/>
                <a:gdLst/>
                <a:ahLst/>
                <a:cxnLst/>
                <a:rect l="l" t="t" r="r" b="b"/>
                <a:pathLst>
                  <a:path w="18214" h="1803" extrusionOk="0">
                    <a:moveTo>
                      <a:pt x="868" y="1"/>
                    </a:moveTo>
                    <a:cubicBezTo>
                      <a:pt x="368" y="1"/>
                      <a:pt x="1" y="401"/>
                      <a:pt x="1" y="902"/>
                    </a:cubicBezTo>
                    <a:cubicBezTo>
                      <a:pt x="1" y="1402"/>
                      <a:pt x="368" y="1802"/>
                      <a:pt x="868" y="1802"/>
                    </a:cubicBezTo>
                    <a:lnTo>
                      <a:pt x="17346" y="1802"/>
                    </a:lnTo>
                    <a:cubicBezTo>
                      <a:pt x="17847" y="1802"/>
                      <a:pt x="18214" y="1402"/>
                      <a:pt x="18214" y="902"/>
                    </a:cubicBezTo>
                    <a:cubicBezTo>
                      <a:pt x="18214" y="401"/>
                      <a:pt x="17847" y="1"/>
                      <a:pt x="17346"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433;p41"/>
              <p:cNvSpPr/>
              <p:nvPr/>
            </p:nvSpPr>
            <p:spPr>
              <a:xfrm>
                <a:off x="3735350" y="3783150"/>
                <a:ext cx="105925" cy="90850"/>
              </a:xfrm>
              <a:custGeom>
                <a:avLst/>
                <a:gdLst/>
                <a:ahLst/>
                <a:cxnLst/>
                <a:rect l="l" t="t" r="r" b="b"/>
                <a:pathLst>
                  <a:path w="4237" h="3634" extrusionOk="0">
                    <a:moveTo>
                      <a:pt x="2435" y="1"/>
                    </a:moveTo>
                    <a:cubicBezTo>
                      <a:pt x="834" y="1"/>
                      <a:pt x="0" y="1935"/>
                      <a:pt x="1168" y="3103"/>
                    </a:cubicBezTo>
                    <a:cubicBezTo>
                      <a:pt x="1534" y="3469"/>
                      <a:pt x="1983" y="3633"/>
                      <a:pt x="2424" y="3633"/>
                    </a:cubicBezTo>
                    <a:cubicBezTo>
                      <a:pt x="3349" y="3633"/>
                      <a:pt x="4236" y="2909"/>
                      <a:pt x="4236" y="1802"/>
                    </a:cubicBezTo>
                    <a:cubicBezTo>
                      <a:pt x="4236" y="801"/>
                      <a:pt x="3436" y="1"/>
                      <a:pt x="2435"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434;p41"/>
              <p:cNvSpPr/>
              <p:nvPr/>
            </p:nvSpPr>
            <p:spPr>
              <a:xfrm>
                <a:off x="3455150" y="3794000"/>
                <a:ext cx="64225" cy="25"/>
              </a:xfrm>
              <a:custGeom>
                <a:avLst/>
                <a:gdLst/>
                <a:ahLst/>
                <a:cxnLst/>
                <a:rect l="l" t="t" r="r" b="b"/>
                <a:pathLst>
                  <a:path w="2569" h="1" extrusionOk="0">
                    <a:moveTo>
                      <a:pt x="0" y="0"/>
                    </a:moveTo>
                    <a:lnTo>
                      <a:pt x="2569" y="0"/>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435;p41"/>
              <p:cNvSpPr/>
              <p:nvPr/>
            </p:nvSpPr>
            <p:spPr>
              <a:xfrm>
                <a:off x="3455150" y="3794000"/>
                <a:ext cx="64225" cy="25"/>
              </a:xfrm>
              <a:custGeom>
                <a:avLst/>
                <a:gdLst/>
                <a:ahLst/>
                <a:cxnLst/>
                <a:rect l="l" t="t" r="r" b="b"/>
                <a:pathLst>
                  <a:path w="2569" h="1" fill="none" extrusionOk="0">
                    <a:moveTo>
                      <a:pt x="0" y="0"/>
                    </a:moveTo>
                    <a:lnTo>
                      <a:pt x="2569"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436;p41"/>
              <p:cNvSpPr/>
              <p:nvPr/>
            </p:nvSpPr>
            <p:spPr>
              <a:xfrm>
                <a:off x="3455150" y="3828175"/>
                <a:ext cx="64225" cy="25"/>
              </a:xfrm>
              <a:custGeom>
                <a:avLst/>
                <a:gdLst/>
                <a:ahLst/>
                <a:cxnLst/>
                <a:rect l="l" t="t" r="r" b="b"/>
                <a:pathLst>
                  <a:path w="2569" h="1" extrusionOk="0">
                    <a:moveTo>
                      <a:pt x="0" y="1"/>
                    </a:moveTo>
                    <a:lnTo>
                      <a:pt x="2569" y="1"/>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437;p41"/>
              <p:cNvSpPr/>
              <p:nvPr/>
            </p:nvSpPr>
            <p:spPr>
              <a:xfrm>
                <a:off x="3455150" y="3828175"/>
                <a:ext cx="64225" cy="25"/>
              </a:xfrm>
              <a:custGeom>
                <a:avLst/>
                <a:gdLst/>
                <a:ahLst/>
                <a:cxnLst/>
                <a:rect l="l" t="t" r="r" b="b"/>
                <a:pathLst>
                  <a:path w="2569" h="1" fill="none" extrusionOk="0">
                    <a:moveTo>
                      <a:pt x="0" y="1"/>
                    </a:moveTo>
                    <a:lnTo>
                      <a:pt x="2569"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438;p41"/>
              <p:cNvSpPr/>
              <p:nvPr/>
            </p:nvSpPr>
            <p:spPr>
              <a:xfrm>
                <a:off x="4071400" y="3783150"/>
                <a:ext cx="65925" cy="90100"/>
              </a:xfrm>
              <a:custGeom>
                <a:avLst/>
                <a:gdLst/>
                <a:ahLst/>
                <a:cxnLst/>
                <a:rect l="l" t="t" r="r" b="b"/>
                <a:pathLst>
                  <a:path w="2637" h="3604" extrusionOk="0">
                    <a:moveTo>
                      <a:pt x="1" y="1"/>
                    </a:moveTo>
                    <a:lnTo>
                      <a:pt x="1" y="3603"/>
                    </a:lnTo>
                    <a:lnTo>
                      <a:pt x="2636" y="1802"/>
                    </a:lnTo>
                    <a:lnTo>
                      <a:pt x="1" y="1"/>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439;p41"/>
              <p:cNvSpPr/>
              <p:nvPr/>
            </p:nvSpPr>
            <p:spPr>
              <a:xfrm>
                <a:off x="33459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41"/>
              <p:cNvSpPr/>
              <p:nvPr/>
            </p:nvSpPr>
            <p:spPr>
              <a:xfrm>
                <a:off x="36678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41"/>
              <p:cNvSpPr/>
              <p:nvPr/>
            </p:nvSpPr>
            <p:spPr>
              <a:xfrm>
                <a:off x="3989675" y="3342000"/>
                <a:ext cx="256875" cy="256875"/>
              </a:xfrm>
              <a:custGeom>
                <a:avLst/>
                <a:gdLst/>
                <a:ahLst/>
                <a:cxnLst/>
                <a:rect l="l" t="t" r="r" b="b"/>
                <a:pathLst>
                  <a:path w="10275" h="10275" extrusionOk="0">
                    <a:moveTo>
                      <a:pt x="2336" y="1"/>
                    </a:moveTo>
                    <a:cubicBezTo>
                      <a:pt x="1035" y="1"/>
                      <a:pt x="1" y="1068"/>
                      <a:pt x="1" y="2369"/>
                    </a:cubicBezTo>
                    <a:lnTo>
                      <a:pt x="1" y="7940"/>
                    </a:lnTo>
                    <a:cubicBezTo>
                      <a:pt x="1" y="9240"/>
                      <a:pt x="1035" y="10275"/>
                      <a:pt x="2336" y="10275"/>
                    </a:cubicBezTo>
                    <a:lnTo>
                      <a:pt x="7940" y="10275"/>
                    </a:lnTo>
                    <a:cubicBezTo>
                      <a:pt x="9241" y="10275"/>
                      <a:pt x="10275" y="9240"/>
                      <a:pt x="10275" y="7940"/>
                    </a:cubicBezTo>
                    <a:lnTo>
                      <a:pt x="10275" y="2369"/>
                    </a:lnTo>
                    <a:cubicBezTo>
                      <a:pt x="10275" y="1068"/>
                      <a:pt x="9241" y="1"/>
                      <a:pt x="7940"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41"/>
              <p:cNvSpPr/>
              <p:nvPr/>
            </p:nvSpPr>
            <p:spPr>
              <a:xfrm>
                <a:off x="33459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41"/>
              <p:cNvSpPr/>
              <p:nvPr/>
            </p:nvSpPr>
            <p:spPr>
              <a:xfrm>
                <a:off x="36678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41"/>
              <p:cNvSpPr/>
              <p:nvPr/>
            </p:nvSpPr>
            <p:spPr>
              <a:xfrm>
                <a:off x="3989675" y="3013425"/>
                <a:ext cx="256875" cy="256875"/>
              </a:xfrm>
              <a:custGeom>
                <a:avLst/>
                <a:gdLst/>
                <a:ahLst/>
                <a:cxnLst/>
                <a:rect l="l" t="t" r="r" b="b"/>
                <a:pathLst>
                  <a:path w="10275" h="10275" extrusionOk="0">
                    <a:moveTo>
                      <a:pt x="2336" y="1"/>
                    </a:moveTo>
                    <a:cubicBezTo>
                      <a:pt x="1035" y="1"/>
                      <a:pt x="1" y="1035"/>
                      <a:pt x="1" y="2336"/>
                    </a:cubicBezTo>
                    <a:lnTo>
                      <a:pt x="1" y="7940"/>
                    </a:lnTo>
                    <a:cubicBezTo>
                      <a:pt x="1" y="9241"/>
                      <a:pt x="1035" y="10275"/>
                      <a:pt x="2336" y="10275"/>
                    </a:cubicBezTo>
                    <a:lnTo>
                      <a:pt x="7940" y="10275"/>
                    </a:lnTo>
                    <a:cubicBezTo>
                      <a:pt x="9241" y="10275"/>
                      <a:pt x="10275" y="9241"/>
                      <a:pt x="10275" y="7940"/>
                    </a:cubicBezTo>
                    <a:lnTo>
                      <a:pt x="10275" y="2336"/>
                    </a:lnTo>
                    <a:cubicBezTo>
                      <a:pt x="10275" y="1035"/>
                      <a:pt x="9241" y="1"/>
                      <a:pt x="7940"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41"/>
              <p:cNvSpPr/>
              <p:nvPr/>
            </p:nvSpPr>
            <p:spPr>
              <a:xfrm>
                <a:off x="33459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41"/>
              <p:cNvSpPr/>
              <p:nvPr/>
            </p:nvSpPr>
            <p:spPr>
              <a:xfrm>
                <a:off x="36678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41"/>
              <p:cNvSpPr/>
              <p:nvPr/>
            </p:nvSpPr>
            <p:spPr>
              <a:xfrm>
                <a:off x="3989675" y="2684025"/>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41"/>
              <p:cNvSpPr/>
              <p:nvPr/>
            </p:nvSpPr>
            <p:spPr>
              <a:xfrm>
                <a:off x="33459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41"/>
              <p:cNvSpPr/>
              <p:nvPr/>
            </p:nvSpPr>
            <p:spPr>
              <a:xfrm>
                <a:off x="36678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41"/>
              <p:cNvSpPr/>
              <p:nvPr/>
            </p:nvSpPr>
            <p:spPr>
              <a:xfrm>
                <a:off x="3989675" y="2355450"/>
                <a:ext cx="256875" cy="256875"/>
              </a:xfrm>
              <a:custGeom>
                <a:avLst/>
                <a:gdLst/>
                <a:ahLst/>
                <a:cxnLst/>
                <a:rect l="l" t="t" r="r" b="b"/>
                <a:pathLst>
                  <a:path w="10275" h="10275" extrusionOk="0">
                    <a:moveTo>
                      <a:pt x="2336" y="1"/>
                    </a:moveTo>
                    <a:cubicBezTo>
                      <a:pt x="1035" y="1"/>
                      <a:pt x="1" y="1035"/>
                      <a:pt x="1" y="2369"/>
                    </a:cubicBezTo>
                    <a:lnTo>
                      <a:pt x="1" y="7940"/>
                    </a:lnTo>
                    <a:cubicBezTo>
                      <a:pt x="1" y="9241"/>
                      <a:pt x="1035" y="10275"/>
                      <a:pt x="2336" y="10275"/>
                    </a:cubicBezTo>
                    <a:lnTo>
                      <a:pt x="7940" y="10275"/>
                    </a:lnTo>
                    <a:cubicBezTo>
                      <a:pt x="9241" y="10275"/>
                      <a:pt x="10275" y="9241"/>
                      <a:pt x="10275" y="7940"/>
                    </a:cubicBezTo>
                    <a:lnTo>
                      <a:pt x="10275" y="2369"/>
                    </a:lnTo>
                    <a:cubicBezTo>
                      <a:pt x="10275" y="1035"/>
                      <a:pt x="9241" y="1"/>
                      <a:pt x="7940"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1"/>
              <p:cNvSpPr/>
              <p:nvPr/>
            </p:nvSpPr>
            <p:spPr>
              <a:xfrm>
                <a:off x="33459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1"/>
              <p:cNvSpPr/>
              <p:nvPr/>
            </p:nvSpPr>
            <p:spPr>
              <a:xfrm>
                <a:off x="36678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453;p41"/>
              <p:cNvSpPr/>
              <p:nvPr/>
            </p:nvSpPr>
            <p:spPr>
              <a:xfrm>
                <a:off x="3989675" y="2026050"/>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54" name="Google Shape;454;p41"/>
            <p:cNvGrpSpPr/>
            <p:nvPr/>
          </p:nvGrpSpPr>
          <p:grpSpPr>
            <a:xfrm>
              <a:off x="7974742" y="3946863"/>
              <a:ext cx="624625" cy="830925"/>
              <a:chOff x="4863650" y="3815375"/>
              <a:chExt cx="624625" cy="830925"/>
            </a:xfrm>
          </p:grpSpPr>
          <p:sp>
            <p:nvSpPr>
              <p:cNvPr id="455" name="Google Shape;455;p4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456;p4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457;p4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8" name="Google Shape;458;p4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459;p4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0" name="Google Shape;460;p4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461;p4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2" name="Google Shape;462;p41"/>
            <p:cNvGrpSpPr/>
            <p:nvPr/>
          </p:nvGrpSpPr>
          <p:grpSpPr>
            <a:xfrm>
              <a:off x="8029198" y="1633284"/>
              <a:ext cx="579793" cy="477211"/>
              <a:chOff x="4559250" y="2583950"/>
              <a:chExt cx="527900" cy="434500"/>
            </a:xfrm>
          </p:grpSpPr>
          <p:sp>
            <p:nvSpPr>
              <p:cNvPr id="463" name="Google Shape;463;p41"/>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464;p41"/>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5" name="Google Shape;465;p41"/>
            <p:cNvGrpSpPr/>
            <p:nvPr/>
          </p:nvGrpSpPr>
          <p:grpSpPr>
            <a:xfrm>
              <a:off x="7859321" y="2343951"/>
              <a:ext cx="919607" cy="794345"/>
              <a:chOff x="5203050" y="2778050"/>
              <a:chExt cx="837300" cy="723250"/>
            </a:xfrm>
          </p:grpSpPr>
          <p:sp>
            <p:nvSpPr>
              <p:cNvPr id="466" name="Google Shape;466;p4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7" name="Google Shape;467;p4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68" name="Google Shape;468;p41"/>
            <p:cNvSpPr/>
            <p:nvPr/>
          </p:nvSpPr>
          <p:spPr>
            <a:xfrm>
              <a:off x="8148545" y="3371753"/>
              <a:ext cx="340748" cy="341654"/>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469;p41"/>
            <p:cNvSpPr/>
            <p:nvPr/>
          </p:nvSpPr>
          <p:spPr>
            <a:xfrm>
              <a:off x="7097680" y="455093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470;p41"/>
            <p:cNvSpPr/>
            <p:nvPr/>
          </p:nvSpPr>
          <p:spPr>
            <a:xfrm>
              <a:off x="6012324" y="365709"/>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1" name="Google Shape;471;p41"/>
            <p:cNvSpPr/>
            <p:nvPr/>
          </p:nvSpPr>
          <p:spPr>
            <a:xfrm>
              <a:off x="6012324" y="4531613"/>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72" name="Google Shape;472;p41"/>
          <p:cNvSpPr/>
          <p:nvPr/>
        </p:nvSpPr>
        <p:spPr>
          <a:xfrm>
            <a:off x="218086" y="1092650"/>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音訊 1">
            <a:hlinkClick r:id="" action="ppaction://media"/>
            <a:extLst>
              <a:ext uri="{FF2B5EF4-FFF2-40B4-BE49-F238E27FC236}">
                <a16:creationId xmlns:a16="http://schemas.microsoft.com/office/drawing/2014/main" id="{79587C2C-A8ED-4CB6-B907-8A577881F8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112050718"/>
      </p:ext>
    </p:extLst>
  </p:cSld>
  <p:clrMapOvr>
    <a:masterClrMapping/>
  </p:clrMapOvr>
  <mc:AlternateContent xmlns:mc="http://schemas.openxmlformats.org/markup-compatibility/2006">
    <mc:Choice xmlns:p14="http://schemas.microsoft.com/office/powerpoint/2010/main" Requires="p14">
      <p:transition spd="slow" p14:dur="1400" advTm="5513">
        <p14:doors dir="vert"/>
      </p:transition>
    </mc:Choice>
    <mc:Fallback>
      <p:transition spd="slow" advTm="55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87"/>
                                        </p:tgtEl>
                                        <p:attrNameLst>
                                          <p:attrName>style.visibility</p:attrName>
                                        </p:attrNameLst>
                                      </p:cBhvr>
                                      <p:to>
                                        <p:strVal val="visible"/>
                                      </p:to>
                                    </p:set>
                                    <p:animEffect transition="in" filter="fade">
                                      <p:cBhvr>
                                        <p:cTn id="9" dur="500"/>
                                        <p:tgtEl>
                                          <p:spTgt spid="38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88"/>
                                        </p:tgtEl>
                                        <p:attrNameLst>
                                          <p:attrName>style.visibility</p:attrName>
                                        </p:attrNameLst>
                                      </p:cBhvr>
                                      <p:to>
                                        <p:strVal val="visible"/>
                                      </p:to>
                                    </p:set>
                                    <p:animEffect transition="in" filter="fade">
                                      <p:cBhvr>
                                        <p:cTn id="12" dur="500"/>
                                        <p:tgtEl>
                                          <p:spTgt spid="38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9"/>
                                        </p:tgtEl>
                                        <p:attrNameLst>
                                          <p:attrName>style.visibility</p:attrName>
                                        </p:attrNameLst>
                                      </p:cBhvr>
                                      <p:to>
                                        <p:strVal val="visible"/>
                                      </p:to>
                                    </p:set>
                                    <p:animEffect transition="in" filter="fade">
                                      <p:cBhvr>
                                        <p:cTn id="15" dur="500"/>
                                        <p:tgtEl>
                                          <p:spTgt spid="3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0"/>
                                        </p:tgtEl>
                                        <p:attrNameLst>
                                          <p:attrName>style.visibility</p:attrName>
                                        </p:attrNameLst>
                                      </p:cBhvr>
                                      <p:to>
                                        <p:strVal val="visible"/>
                                      </p:to>
                                    </p:set>
                                    <p:animEffect transition="in" filter="fade">
                                      <p:cBhvr>
                                        <p:cTn id="18" dur="500"/>
                                        <p:tgtEl>
                                          <p:spTgt spid="3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animEffect transition="in" filter="fade">
                                      <p:cBhvr>
                                        <p:cTn id="21" dur="500"/>
                                        <p:tgtEl>
                                          <p:spTgt spid="39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2">
                                            <p:txEl>
                                              <p:pRg st="0" end="0"/>
                                            </p:txEl>
                                          </p:spTgt>
                                        </p:tgtEl>
                                        <p:attrNameLst>
                                          <p:attrName>style.visibility</p:attrName>
                                        </p:attrNameLst>
                                      </p:cBhvr>
                                      <p:to>
                                        <p:strVal val="visible"/>
                                      </p:to>
                                    </p:set>
                                    <p:animEffect transition="in" filter="fade">
                                      <p:cBhvr>
                                        <p:cTn id="24" dur="500"/>
                                        <p:tgtEl>
                                          <p:spTgt spid="392">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500"/>
                                        <p:tgtEl>
                                          <p:spTgt spid="3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2"/>
                                        </p:tgtEl>
                                        <p:attrNameLst>
                                          <p:attrName>style.visibility</p:attrName>
                                        </p:attrNameLst>
                                      </p:cBhvr>
                                      <p:to>
                                        <p:strVal val="visible"/>
                                      </p:to>
                                    </p:set>
                                    <p:animEffect transition="in" filter="fade">
                                      <p:cBhvr>
                                        <p:cTn id="30"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387" grpId="0" animBg="1"/>
      <p:bldP spid="388" grpId="0" animBg="1"/>
      <p:bldP spid="389" grpId="0" animBg="1"/>
      <p:bldP spid="390" grpId="0"/>
      <p:bldP spid="391" grpId="0"/>
      <p:bldP spid="392" grpId="0" build="p"/>
      <p:bldP spid="47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6" name="圖片 5" descr="Research components of smart city applications ">
            <a:extLst>
              <a:ext uri="{FF2B5EF4-FFF2-40B4-BE49-F238E27FC236}">
                <a16:creationId xmlns:a16="http://schemas.microsoft.com/office/drawing/2014/main" id="{D28B7EA6-1174-B4B4-6736-ABD7843CC3CE}"/>
              </a:ext>
            </a:extLst>
          </p:cNvPr>
          <p:cNvPicPr>
            <a:picLocks noChangeAspect="1"/>
          </p:cNvPicPr>
          <p:nvPr/>
        </p:nvPicPr>
        <p:blipFill>
          <a:blip r:embed="rId5"/>
          <a:stretch>
            <a:fillRect/>
          </a:stretch>
        </p:blipFill>
        <p:spPr>
          <a:xfrm>
            <a:off x="3237999" y="1184096"/>
            <a:ext cx="5811251" cy="3271610"/>
          </a:xfrm>
          <a:prstGeom prst="rect">
            <a:avLst/>
          </a:prstGeom>
        </p:spPr>
      </p:pic>
      <p:sp>
        <p:nvSpPr>
          <p:cNvPr id="18" name="Google Shape;285;p38">
            <a:extLst>
              <a:ext uri="{FF2B5EF4-FFF2-40B4-BE49-F238E27FC236}">
                <a16:creationId xmlns:a16="http://schemas.microsoft.com/office/drawing/2014/main" id="{7073DA0C-D0DF-4A7C-8EA8-1E796A1986F2}"/>
              </a:ext>
            </a:extLst>
          </p:cNvPr>
          <p:cNvSpPr/>
          <p:nvPr/>
        </p:nvSpPr>
        <p:spPr>
          <a:xfrm>
            <a:off x="365699" y="1139660"/>
            <a:ext cx="2807630" cy="355886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t>Related work(1/7)</a:t>
            </a:r>
            <a:endParaRPr lang="zh-TW" altLang="en-US"/>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 name="矩形 7">
            <a:extLst>
              <a:ext uri="{FF2B5EF4-FFF2-40B4-BE49-F238E27FC236}">
                <a16:creationId xmlns:a16="http://schemas.microsoft.com/office/drawing/2014/main" id="{6681BACC-2CA3-2ABE-51AD-1E21D2465CDF}"/>
              </a:ext>
            </a:extLst>
          </p:cNvPr>
          <p:cNvSpPr/>
          <p:nvPr/>
        </p:nvSpPr>
        <p:spPr>
          <a:xfrm>
            <a:off x="3316203" y="2504072"/>
            <a:ext cx="985086" cy="6316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8CD406E7-76FB-C0F5-0C55-3BA5B4ED83E5}"/>
              </a:ext>
            </a:extLst>
          </p:cNvPr>
          <p:cNvSpPr txBox="1"/>
          <p:nvPr/>
        </p:nvSpPr>
        <p:spPr>
          <a:xfrm>
            <a:off x="428625" y="1428750"/>
            <a:ext cx="274319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b="1">
                <a:latin typeface="DFKai-SB"/>
                <a:ea typeface="DFKai-SB"/>
              </a:rPr>
              <a:t>智慧城市中，關注的環境問題包含高密度的交通問題，和空氣污染的問題。</a:t>
            </a:r>
          </a:p>
        </p:txBody>
      </p:sp>
      <p:pic>
        <p:nvPicPr>
          <p:cNvPr id="5128" name="Picture 8" descr="The Three Key Transportation Essentially for a Smart City">
            <a:extLst>
              <a:ext uri="{FF2B5EF4-FFF2-40B4-BE49-F238E27FC236}">
                <a16:creationId xmlns:a16="http://schemas.microsoft.com/office/drawing/2014/main" id="{15BC774A-1A1E-44AE-BEDC-42684AC828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00" y="2616758"/>
            <a:ext cx="2606163" cy="1735656"/>
          </a:xfrm>
          <a:prstGeom prst="rect">
            <a:avLst/>
          </a:prstGeom>
          <a:noFill/>
          <a:extLst>
            <a:ext uri="{909E8E84-426E-40DD-AFC4-6F175D3DCCD1}">
              <a14:hiddenFill xmlns:a14="http://schemas.microsoft.com/office/drawing/2010/main">
                <a:solidFill>
                  <a:srgbClr val="FFFFFF"/>
                </a:solidFill>
              </a14:hiddenFill>
            </a:ext>
          </a:extLst>
        </p:spPr>
      </p:pic>
      <p:pic>
        <p:nvPicPr>
          <p:cNvPr id="2" name="音訊 1">
            <a:hlinkClick r:id="" action="ppaction://media"/>
            <a:extLst>
              <a:ext uri="{FF2B5EF4-FFF2-40B4-BE49-F238E27FC236}">
                <a16:creationId xmlns:a16="http://schemas.microsoft.com/office/drawing/2014/main" id="{C3994AA9-931E-46CD-84DB-4BCF8414AD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679157937"/>
      </p:ext>
    </p:extLst>
  </p:cSld>
  <p:clrMapOvr>
    <a:masterClrMapping/>
  </p:clrMapOvr>
  <mc:AlternateContent xmlns:mc="http://schemas.openxmlformats.org/markup-compatibility/2006">
    <mc:Choice xmlns:p14="http://schemas.microsoft.com/office/powerpoint/2010/main" Requires="p14">
      <p:transition spd="slow" p14:dur="1400" advTm="17007">
        <p14:doors dir="vert"/>
      </p:transition>
    </mc:Choice>
    <mc:Fallback>
      <p:transition spd="slow" advTm="170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18" grpId="0" animBg="1"/>
      <p:bldP spid="478" grpId="0" animBg="1"/>
      <p:bldP spid="479" grpId="0" animBg="1"/>
      <p:bldP spid="4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18" name="Google Shape;285;p38">
            <a:extLst>
              <a:ext uri="{FF2B5EF4-FFF2-40B4-BE49-F238E27FC236}">
                <a16:creationId xmlns:a16="http://schemas.microsoft.com/office/drawing/2014/main" id="{7073DA0C-D0DF-4A7C-8EA8-1E796A1986F2}"/>
              </a:ext>
            </a:extLst>
          </p:cNvPr>
          <p:cNvSpPr/>
          <p:nvPr/>
        </p:nvSpPr>
        <p:spPr>
          <a:xfrm>
            <a:off x="365699" y="1139660"/>
            <a:ext cx="2807630" cy="355886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US" sz="4000"/>
              <a:t>Related work(2/7)</a:t>
            </a:r>
            <a:endParaRPr lang="zh-TW" altLang="en-US"/>
          </a:p>
        </p:txBody>
      </p:sp>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文字方塊 2">
            <a:extLst>
              <a:ext uri="{FF2B5EF4-FFF2-40B4-BE49-F238E27FC236}">
                <a16:creationId xmlns:a16="http://schemas.microsoft.com/office/drawing/2014/main" id="{84F78F48-422E-A543-A167-9E426118DC75}"/>
              </a:ext>
            </a:extLst>
          </p:cNvPr>
          <p:cNvSpPr txBox="1"/>
          <p:nvPr/>
        </p:nvSpPr>
        <p:spPr>
          <a:xfrm>
            <a:off x="207582" y="1388160"/>
            <a:ext cx="2912906" cy="1246495"/>
          </a:xfrm>
          <a:prstGeom prst="rect">
            <a:avLst/>
          </a:prstGeom>
          <a:noFill/>
        </p:spPr>
        <p:txBody>
          <a:bodyPr wrap="square" lIns="91440" tIns="45720" rIns="91440" bIns="45720" anchor="t">
            <a:spAutoFit/>
          </a:bodyPr>
          <a:lstStyle/>
          <a:p>
            <a:pPr marL="2286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500" b="1" kern="100" dirty="0" err="1">
                <a:latin typeface="標楷體"/>
                <a:ea typeface="標楷體"/>
                <a:cs typeface="Times New Roman"/>
              </a:rPr>
              <a:t>在智慧城市中的智慧交通，要改善的目標，包含空氣污染問題，以及即時交通資訊的分析，更進一步可以影響路線規劃和交通時間效率的部分</a:t>
            </a:r>
            <a:r>
              <a:rPr lang="en-US" altLang="zh-TW" sz="1500" b="1" kern="100" dirty="0">
                <a:latin typeface="標楷體"/>
                <a:ea typeface="標楷體"/>
                <a:cs typeface="Times New Roman"/>
              </a:rPr>
              <a:t>。</a:t>
            </a:r>
            <a:endParaRPr lang="en-US" altLang="zh-TW" sz="1500" b="1" i="0" u="none" strike="noStrike" kern="1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4" name="圖片 3" descr="Benefits-of-Smart-Traffic-Management-System ">
            <a:extLst>
              <a:ext uri="{FF2B5EF4-FFF2-40B4-BE49-F238E27FC236}">
                <a16:creationId xmlns:a16="http://schemas.microsoft.com/office/drawing/2014/main" id="{958E3B5D-3541-AB84-112E-A6EF52E79E02}"/>
              </a:ext>
            </a:extLst>
          </p:cNvPr>
          <p:cNvPicPr>
            <a:picLocks noChangeAspect="1"/>
          </p:cNvPicPr>
          <p:nvPr/>
        </p:nvPicPr>
        <p:blipFill>
          <a:blip r:embed="rId5"/>
          <a:stretch>
            <a:fillRect/>
          </a:stretch>
        </p:blipFill>
        <p:spPr>
          <a:xfrm>
            <a:off x="3283119" y="1389648"/>
            <a:ext cx="5713494" cy="3056019"/>
          </a:xfrm>
          <a:prstGeom prst="rect">
            <a:avLst/>
          </a:prstGeom>
        </p:spPr>
      </p:pic>
      <p:sp>
        <p:nvSpPr>
          <p:cNvPr id="5" name="矩形 4">
            <a:extLst>
              <a:ext uri="{FF2B5EF4-FFF2-40B4-BE49-F238E27FC236}">
                <a16:creationId xmlns:a16="http://schemas.microsoft.com/office/drawing/2014/main" id="{C2C960C4-E457-8043-9357-76DF5872C26C}"/>
              </a:ext>
            </a:extLst>
          </p:cNvPr>
          <p:cNvSpPr/>
          <p:nvPr/>
        </p:nvSpPr>
        <p:spPr>
          <a:xfrm>
            <a:off x="3812506" y="3210927"/>
            <a:ext cx="1255796" cy="12332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E69DD10-95D2-2880-5331-3C04E06288E0}"/>
              </a:ext>
            </a:extLst>
          </p:cNvPr>
          <p:cNvSpPr/>
          <p:nvPr/>
        </p:nvSpPr>
        <p:spPr>
          <a:xfrm>
            <a:off x="5572123" y="3241006"/>
            <a:ext cx="1195639" cy="11805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681BACC-2CA3-2ABE-51AD-1E21D2465CDF}"/>
              </a:ext>
            </a:extLst>
          </p:cNvPr>
          <p:cNvSpPr/>
          <p:nvPr/>
        </p:nvSpPr>
        <p:spPr>
          <a:xfrm>
            <a:off x="7309183" y="1955131"/>
            <a:ext cx="1255796" cy="12332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D7836DD-B30B-F512-47BA-3D2D3AE7CC52}"/>
              </a:ext>
            </a:extLst>
          </p:cNvPr>
          <p:cNvSpPr/>
          <p:nvPr/>
        </p:nvSpPr>
        <p:spPr>
          <a:xfrm>
            <a:off x="5572123" y="2098006"/>
            <a:ext cx="1195639" cy="10903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70" name="Picture 2" descr="Advancing Highway Safety in Japan with AI-Powered Traffic Surveillance - 研華">
            <a:extLst>
              <a:ext uri="{FF2B5EF4-FFF2-40B4-BE49-F238E27FC236}">
                <a16:creationId xmlns:a16="http://schemas.microsoft.com/office/drawing/2014/main" id="{E0B27F02-097C-4BBF-99FA-C4B170EF8D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75" y="2917657"/>
            <a:ext cx="2649198" cy="1486136"/>
          </a:xfrm>
          <a:prstGeom prst="rect">
            <a:avLst/>
          </a:prstGeom>
          <a:noFill/>
          <a:extLst>
            <a:ext uri="{909E8E84-426E-40DD-AFC4-6F175D3DCCD1}">
              <a14:hiddenFill xmlns:a14="http://schemas.microsoft.com/office/drawing/2010/main">
                <a:solidFill>
                  <a:srgbClr val="FFFFFF"/>
                </a:solidFill>
              </a14:hiddenFill>
            </a:ext>
          </a:extLst>
        </p:spPr>
      </p:pic>
      <p:pic>
        <p:nvPicPr>
          <p:cNvPr id="2" name="音訊 1">
            <a:hlinkClick r:id="" action="ppaction://media"/>
            <a:extLst>
              <a:ext uri="{FF2B5EF4-FFF2-40B4-BE49-F238E27FC236}">
                <a16:creationId xmlns:a16="http://schemas.microsoft.com/office/drawing/2014/main" id="{760E28A7-79F7-4412-83A1-2F80EDC259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95886336"/>
      </p:ext>
    </p:extLst>
  </p:cSld>
  <p:clrMapOvr>
    <a:masterClrMapping/>
  </p:clrMapOvr>
  <mc:AlternateContent xmlns:mc="http://schemas.openxmlformats.org/markup-compatibility/2006">
    <mc:Choice xmlns:p14="http://schemas.microsoft.com/office/powerpoint/2010/main" Requires="p14">
      <p:transition spd="slow" p14:dur="1400" advTm="29709">
        <p14:doors dir="vert"/>
      </p:transition>
    </mc:Choice>
    <mc:Fallback>
      <p:transition spd="slow" advTm="297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80"/>
                                        </p:tgtEl>
                                        <p:attrNameLst>
                                          <p:attrName>style.visibility</p:attrName>
                                        </p:attrNameLst>
                                      </p:cBhvr>
                                      <p:to>
                                        <p:strVal val="visible"/>
                                      </p:to>
                                    </p:set>
                                    <p:animEffect transition="in" filter="fade">
                                      <p:cBhvr>
                                        <p:cTn id="18" dur="500"/>
                                        <p:tgtEl>
                                          <p:spTgt spid="480"/>
                                        </p:tgtEl>
                                      </p:cBhvr>
                                    </p:animEffect>
                                  </p:childTnLst>
                                </p:cTn>
                              </p:par>
                              <p:par>
                                <p:cTn id="19" presetID="10" presetClass="entr" presetSubtype="0"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animEffect transition="in" filter="fade">
                                      <p:cBhvr>
                                        <p:cTn id="21" dur="500"/>
                                        <p:tgtEl>
                                          <p:spTgt spid="4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491"/>
                                        </p:tgtEl>
                                        <p:attrNameLst>
                                          <p:attrName>style.visibility</p:attrName>
                                        </p:attrNameLst>
                                      </p:cBhvr>
                                      <p:to>
                                        <p:strVal val="visible"/>
                                      </p:to>
                                    </p:set>
                                    <p:animEffect transition="in" filter="fade">
                                      <p:cBhvr>
                                        <p:cTn id="27" dur="500"/>
                                        <p:tgtEl>
                                          <p:spTgt spid="4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18" grpId="0" animBg="1"/>
      <p:bldP spid="478" grpId="0" animBg="1"/>
      <p:bldP spid="479" grpId="0" animBg="1"/>
      <p:bldP spid="489"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57.2"/>
</p:tagLst>
</file>

<file path=ppt/theme/theme1.xml><?xml version="1.0" encoding="utf-8"?>
<a:theme xmlns:a="http://schemas.openxmlformats.org/drawingml/2006/main" name="Design Inspiration Thesis Defense by Slidesgo">
  <a:themeElements>
    <a:clrScheme name="Simple Light">
      <a:dk1>
        <a:srgbClr val="191919"/>
      </a:dk1>
      <a:lt1>
        <a:srgbClr val="FFFFFF"/>
      </a:lt1>
      <a:dk2>
        <a:srgbClr val="FFC21F"/>
      </a:dk2>
      <a:lt2>
        <a:srgbClr val="CACACA"/>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I/UX Slides for Business by Slidesgo">
  <a:themeElements>
    <a:clrScheme name="Simple Light">
      <a:dk1>
        <a:srgbClr val="281101"/>
      </a:dk1>
      <a:lt1>
        <a:srgbClr val="FFF7DC"/>
      </a:lt1>
      <a:dk2>
        <a:srgbClr val="F9D656"/>
      </a:dk2>
      <a:lt2>
        <a:srgbClr val="FE7443"/>
      </a:lt2>
      <a:accent1>
        <a:srgbClr val="68CDE9"/>
      </a:accent1>
      <a:accent2>
        <a:srgbClr val="F0787A"/>
      </a:accent2>
      <a:accent3>
        <a:srgbClr val="EDF6F7"/>
      </a:accent3>
      <a:accent4>
        <a:srgbClr val="FFFFFF"/>
      </a:accent4>
      <a:accent5>
        <a:srgbClr val="FFFFFF"/>
      </a:accent5>
      <a:accent6>
        <a:srgbClr val="FFFFFF"/>
      </a:accent6>
      <a:hlink>
        <a:srgbClr val="2811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2643</Words>
  <Application>Microsoft Office PowerPoint</Application>
  <PresentationFormat>如螢幕大小 (16:9)</PresentationFormat>
  <Paragraphs>236</Paragraphs>
  <Slides>40</Slides>
  <Notes>40</Notes>
  <HiddenSlides>0</HiddenSlides>
  <MMClips>41</MMClips>
  <ScaleCrop>false</ScaleCrop>
  <HeadingPairs>
    <vt:vector size="6" baseType="variant">
      <vt:variant>
        <vt:lpstr>使用字型</vt:lpstr>
      </vt:variant>
      <vt:variant>
        <vt:i4>13</vt:i4>
      </vt:variant>
      <vt:variant>
        <vt:lpstr>佈景主題</vt:lpstr>
      </vt:variant>
      <vt:variant>
        <vt:i4>2</vt:i4>
      </vt:variant>
      <vt:variant>
        <vt:lpstr>投影片標題</vt:lpstr>
      </vt:variant>
      <vt:variant>
        <vt:i4>40</vt:i4>
      </vt:variant>
    </vt:vector>
  </HeadingPairs>
  <TitlesOfParts>
    <vt:vector size="55" baseType="lpstr">
      <vt:lpstr>Muli</vt:lpstr>
      <vt:lpstr>PMingLiU</vt:lpstr>
      <vt:lpstr>Calibri</vt:lpstr>
      <vt:lpstr>Poppins</vt:lpstr>
      <vt:lpstr>Albert Sans</vt:lpstr>
      <vt:lpstr>Arial</vt:lpstr>
      <vt:lpstr>Fredoka One</vt:lpstr>
      <vt:lpstr>Jost SemiBold</vt:lpstr>
      <vt:lpstr>Segoe UI</vt:lpstr>
      <vt:lpstr>DFKai-SB</vt:lpstr>
      <vt:lpstr>Palanquin Dark</vt:lpstr>
      <vt:lpstr>DFKai-SB</vt:lpstr>
      <vt:lpstr>Jost</vt:lpstr>
      <vt:lpstr>Design Inspiration Thesis Defense by Slidesgo</vt:lpstr>
      <vt:lpstr>UI/UX Slides for Business by Slidesgo</vt:lpstr>
      <vt:lpstr>高效率的智慧城市國道監控及預測壅塞系統</vt:lpstr>
      <vt:lpstr>05</vt:lpstr>
      <vt:lpstr>INTRODUCTION</vt:lpstr>
      <vt:lpstr>Introduction 背景</vt:lpstr>
      <vt:lpstr>Introduction 動機</vt:lpstr>
      <vt:lpstr>Introduction 解決方法</vt:lpstr>
      <vt:lpstr>Related work</vt:lpstr>
      <vt:lpstr>Related work(1/7)</vt:lpstr>
      <vt:lpstr>Related work(2/7)</vt:lpstr>
      <vt:lpstr>Related work(3/7)</vt:lpstr>
      <vt:lpstr>Related work(4/7)</vt:lpstr>
      <vt:lpstr>Related work(4/7)</vt:lpstr>
      <vt:lpstr>Related work(5/7)</vt:lpstr>
      <vt:lpstr>Related work(6/7)</vt:lpstr>
      <vt:lpstr>Related work(7/7)</vt:lpstr>
      <vt:lpstr>Related work(7/7)</vt:lpstr>
      <vt:lpstr>Proposed Method </vt:lpstr>
      <vt:lpstr>Aim</vt:lpstr>
      <vt:lpstr>Data Collection</vt:lpstr>
      <vt:lpstr>Data Analysis</vt:lpstr>
      <vt:lpstr>Method(1/5)</vt:lpstr>
      <vt:lpstr>Method(2/5)</vt:lpstr>
      <vt:lpstr>Method(3/5)</vt:lpstr>
      <vt:lpstr>Method(4/5)</vt:lpstr>
      <vt:lpstr>Method(5/5)</vt:lpstr>
      <vt:lpstr>系統整體功能</vt:lpstr>
      <vt:lpstr>系統設計流程圖</vt:lpstr>
      <vt:lpstr>系統設計架構圖</vt:lpstr>
      <vt:lpstr>Detail Implementation</vt:lpstr>
      <vt:lpstr>Detail Implementation(1/7)</vt:lpstr>
      <vt:lpstr>Detail Implementation(2/7)</vt:lpstr>
      <vt:lpstr>Detail Implementation(3/7)</vt:lpstr>
      <vt:lpstr>Detail Implementation(4/7)</vt:lpstr>
      <vt:lpstr>Detail Implementation(5/7)</vt:lpstr>
      <vt:lpstr>Detail Implementation(6/7)</vt:lpstr>
      <vt:lpstr>Detail Implementation(7/7)</vt:lpstr>
      <vt:lpstr>Conclusion </vt:lpstr>
      <vt:lpstr>Conclusion(1/2)</vt:lpstr>
      <vt:lpstr>Conclusion(2/2)</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高效率的智慧城市國道監控及預測壅塞系統</dc:title>
  <dc:creator>User</dc:creator>
  <cp:lastModifiedBy>柏宏 宋</cp:lastModifiedBy>
  <cp:revision>694</cp:revision>
  <dcterms:modified xsi:type="dcterms:W3CDTF">2024-06-21T08:10:07Z</dcterms:modified>
</cp:coreProperties>
</file>